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401" r:id="rId2"/>
    <p:sldId id="420" r:id="rId3"/>
    <p:sldId id="428" r:id="rId4"/>
    <p:sldId id="430" r:id="rId5"/>
    <p:sldId id="410" r:id="rId6"/>
    <p:sldId id="431" r:id="rId7"/>
    <p:sldId id="432" r:id="rId8"/>
    <p:sldId id="433" r:id="rId9"/>
    <p:sldId id="435" r:id="rId10"/>
    <p:sldId id="434" r:id="rId11"/>
    <p:sldId id="436" r:id="rId12"/>
    <p:sldId id="429" r:id="rId13"/>
    <p:sldId id="437" r:id="rId14"/>
    <p:sldId id="438" r:id="rId15"/>
    <p:sldId id="439" r:id="rId16"/>
    <p:sldId id="440" r:id="rId17"/>
    <p:sldId id="441" r:id="rId18"/>
    <p:sldId id="442" r:id="rId19"/>
    <p:sldId id="409"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F3E"/>
    <a:srgbClr val="001446"/>
    <a:srgbClr val="485465"/>
    <a:srgbClr val="8C4B31"/>
    <a:srgbClr val="413040"/>
    <a:srgbClr val="EDEDED"/>
    <a:srgbClr val="FDFDFD"/>
    <a:srgbClr val="D45629"/>
    <a:srgbClr val="B4CCC5"/>
    <a:srgbClr val="F9F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3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4751173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371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081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2971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9581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6332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876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5426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0330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676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4606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981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107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940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278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37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85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090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727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i="1"/>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8" r:id="rId6"/>
    <p:sldLayoutId id="2147483659" r:id="rId7"/>
    <p:sldLayoutId id="214748366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rovechurch.org.au/wp-content/uploads/2012/09/hebrews1.png"/>
          <p:cNvPicPr>
            <a:picLocks noChangeAspect="1" noChangeArrowheads="1"/>
          </p:cNvPicPr>
          <p:nvPr/>
        </p:nvPicPr>
        <p:blipFill rotWithShape="1">
          <a:blip r:embed="rId3">
            <a:extLst>
              <a:ext uri="{28A0092B-C50C-407E-A947-70E740481C1C}">
                <a14:useLocalDpi xmlns:a14="http://schemas.microsoft.com/office/drawing/2010/main" val="0"/>
              </a:ext>
            </a:extLst>
          </a:blip>
          <a:srcRect l="2386" t="4041" r="2500" b="12988"/>
          <a:stretch/>
        </p:blipFill>
        <p:spPr bwMode="auto">
          <a:xfrm>
            <a:off x="-15927" y="0"/>
            <a:ext cx="24399928" cy="13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5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0F3E"/>
        </a:solidFill>
        <a:effectLst/>
      </p:bgPr>
    </p:bg>
    <p:spTree>
      <p:nvGrpSpPr>
        <p:cNvPr id="1" name=""/>
        <p:cNvGrpSpPr/>
        <p:nvPr/>
      </p:nvGrpSpPr>
      <p:grpSpPr>
        <a:xfrm>
          <a:off x="0" y="0"/>
          <a:ext cx="0" cy="0"/>
          <a:chOff x="0" y="0"/>
          <a:chExt cx="0" cy="0"/>
        </a:xfrm>
      </p:grpSpPr>
      <p:sp>
        <p:nvSpPr>
          <p:cNvPr id="17" name="TextBox 16"/>
          <p:cNvSpPr txBox="1"/>
          <p:nvPr/>
        </p:nvSpPr>
        <p:spPr>
          <a:xfrm>
            <a:off x="0" y="1101852"/>
            <a:ext cx="24383998" cy="9243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a:effectLst>
                  <a:outerShdw blurRad="38100" dist="38100" dir="2700000" algn="tl">
                    <a:srgbClr val="000000">
                      <a:alpha val="43137"/>
                    </a:srgbClr>
                  </a:outerShdw>
                </a:effectLst>
                <a:latin typeface="Century Gothic" panose="020B0502020202020204" pitchFamily="34" charset="0"/>
              </a:rPr>
              <a:t>W</a:t>
            </a:r>
            <a:r>
              <a:rPr lang="en-US" sz="6600" dirty="0" smtClean="0">
                <a:effectLst>
                  <a:outerShdw blurRad="38100" dist="38100" dir="2700000" algn="tl">
                    <a:srgbClr val="000000">
                      <a:alpha val="43137"/>
                    </a:srgbClr>
                  </a:outerShdw>
                </a:effectLst>
                <a:latin typeface="Century Gothic" panose="020B0502020202020204" pitchFamily="34" charset="0"/>
              </a:rPr>
              <a:t>hen </a:t>
            </a:r>
            <a:r>
              <a:rPr lang="en-US" sz="6600" dirty="0">
                <a:effectLst>
                  <a:outerShdw blurRad="38100" dist="38100" dir="2700000" algn="tl">
                    <a:srgbClr val="000000">
                      <a:alpha val="43137"/>
                    </a:srgbClr>
                  </a:outerShdw>
                </a:effectLst>
                <a:latin typeface="Century Gothic" panose="020B0502020202020204" pitchFamily="34" charset="0"/>
              </a:rPr>
              <a:t>Christ appeared as a high priest </a:t>
            </a:r>
            <a:r>
              <a:rPr lang="en-US" sz="6600" dirty="0" smtClean="0">
                <a:effectLst>
                  <a:outerShdw blurRad="38100" dist="38100" dir="2700000" algn="tl">
                    <a:srgbClr val="000000">
                      <a:alpha val="43137"/>
                    </a:srgbClr>
                  </a:outerShdw>
                </a:effectLst>
                <a:latin typeface="Century Gothic" panose="020B0502020202020204" pitchFamily="34" charset="0"/>
              </a:rPr>
              <a:t>…he </a:t>
            </a:r>
            <a:r>
              <a:rPr lang="en-US" sz="6600" dirty="0">
                <a:effectLst>
                  <a:outerShdw blurRad="38100" dist="38100" dir="2700000" algn="tl">
                    <a:srgbClr val="000000">
                      <a:alpha val="43137"/>
                    </a:srgbClr>
                  </a:outerShdw>
                </a:effectLst>
                <a:latin typeface="Century Gothic" panose="020B0502020202020204" pitchFamily="34" charset="0"/>
              </a:rPr>
              <a:t>entered once for all into the holy places, not by means of the blood of goats and calves but by means of his own blood, </a:t>
            </a:r>
            <a:r>
              <a:rPr lang="en-US" sz="6600" dirty="0" smtClean="0">
                <a:effectLst>
                  <a:outerShdw blurRad="38100" dist="38100" dir="2700000" algn="tl">
                    <a:srgbClr val="000000">
                      <a:alpha val="43137"/>
                    </a:srgbClr>
                  </a:outerShdw>
                </a:effectLst>
                <a:latin typeface="Century Gothic" panose="020B0502020202020204" pitchFamily="34" charset="0"/>
              </a:rPr>
              <a:t/>
            </a:r>
            <a:br>
              <a:rPr lang="en-US" sz="6600" dirty="0" smtClean="0">
                <a:effectLst>
                  <a:outerShdw blurRad="38100" dist="38100" dir="2700000" algn="tl">
                    <a:srgbClr val="000000">
                      <a:alpha val="43137"/>
                    </a:srgbClr>
                  </a:outerShdw>
                </a:effectLst>
                <a:latin typeface="Century Gothic" panose="020B0502020202020204" pitchFamily="34" charset="0"/>
              </a:rPr>
            </a:br>
            <a:r>
              <a:rPr lang="en-US" sz="6600" dirty="0" smtClean="0">
                <a:effectLst>
                  <a:outerShdw blurRad="38100" dist="38100" dir="2700000" algn="tl">
                    <a:srgbClr val="000000">
                      <a:alpha val="43137"/>
                    </a:srgbClr>
                  </a:outerShdw>
                </a:effectLst>
                <a:latin typeface="Century Gothic" panose="020B0502020202020204" pitchFamily="34" charset="0"/>
              </a:rPr>
              <a:t>thus </a:t>
            </a:r>
            <a:r>
              <a:rPr lang="en-US" sz="6600" dirty="0">
                <a:effectLst>
                  <a:outerShdw blurRad="38100" dist="38100" dir="2700000" algn="tl">
                    <a:srgbClr val="000000">
                      <a:alpha val="43137"/>
                    </a:srgbClr>
                  </a:outerShdw>
                </a:effectLst>
                <a:latin typeface="Century Gothic" panose="020B0502020202020204" pitchFamily="34" charset="0"/>
              </a:rPr>
              <a:t>securing an eternal redemption. </a:t>
            </a:r>
            <a:r>
              <a:rPr lang="en-US" sz="6600" dirty="0" smtClean="0">
                <a:effectLst>
                  <a:outerShdw blurRad="38100" dist="38100" dir="2700000" algn="tl">
                    <a:srgbClr val="000000">
                      <a:alpha val="43137"/>
                    </a:srgbClr>
                  </a:outerShdw>
                </a:effectLst>
                <a:latin typeface="Century Gothic" panose="020B0502020202020204" pitchFamily="34" charset="0"/>
              </a:rPr>
              <a:t>For </a:t>
            </a:r>
            <a:r>
              <a:rPr lang="en-US" sz="6600" dirty="0">
                <a:effectLst>
                  <a:outerShdw blurRad="38100" dist="38100" dir="2700000" algn="tl">
                    <a:srgbClr val="000000">
                      <a:alpha val="43137"/>
                    </a:srgbClr>
                  </a:outerShdw>
                </a:effectLst>
                <a:latin typeface="Century Gothic" panose="020B0502020202020204" pitchFamily="34" charset="0"/>
              </a:rPr>
              <a:t>if the blood of goats and </a:t>
            </a:r>
            <a:r>
              <a:rPr lang="en-US" sz="6600" dirty="0" smtClean="0">
                <a:effectLst>
                  <a:outerShdw blurRad="38100" dist="38100" dir="2700000" algn="tl">
                    <a:srgbClr val="000000">
                      <a:alpha val="43137"/>
                    </a:srgbClr>
                  </a:outerShdw>
                </a:effectLst>
                <a:latin typeface="Century Gothic" panose="020B0502020202020204" pitchFamily="34" charset="0"/>
              </a:rPr>
              <a:t>bulls…sanctify </a:t>
            </a:r>
            <a:r>
              <a:rPr lang="en-US" sz="6600" dirty="0">
                <a:effectLst>
                  <a:outerShdw blurRad="38100" dist="38100" dir="2700000" algn="tl">
                    <a:srgbClr val="000000">
                      <a:alpha val="43137"/>
                    </a:srgbClr>
                  </a:outerShdw>
                </a:effectLst>
                <a:latin typeface="Century Gothic" panose="020B0502020202020204" pitchFamily="34" charset="0"/>
              </a:rPr>
              <a:t>for the purification of the flesh, </a:t>
            </a:r>
            <a:r>
              <a:rPr lang="en-US" sz="6600" dirty="0" smtClean="0">
                <a:effectLst>
                  <a:outerShdw blurRad="38100" dist="38100" dir="2700000" algn="tl">
                    <a:srgbClr val="000000">
                      <a:alpha val="43137"/>
                    </a:srgbClr>
                  </a:outerShdw>
                </a:effectLst>
                <a:latin typeface="Century Gothic" panose="020B0502020202020204" pitchFamily="34" charset="0"/>
              </a:rPr>
              <a:t>how </a:t>
            </a:r>
            <a:r>
              <a:rPr lang="en-US" sz="6600" dirty="0">
                <a:effectLst>
                  <a:outerShdw blurRad="38100" dist="38100" dir="2700000" algn="tl">
                    <a:srgbClr val="000000">
                      <a:alpha val="43137"/>
                    </a:srgbClr>
                  </a:outerShdw>
                </a:effectLst>
                <a:latin typeface="Century Gothic" panose="020B0502020202020204" pitchFamily="34" charset="0"/>
              </a:rPr>
              <a:t>much more will the blood of Christ, who through the eternal Spirit offered himself without blemish to </a:t>
            </a:r>
            <a:r>
              <a:rPr lang="en-US" sz="6600" dirty="0" smtClean="0">
                <a:effectLst>
                  <a:outerShdw blurRad="38100" dist="38100" dir="2700000" algn="tl">
                    <a:srgbClr val="000000">
                      <a:alpha val="43137"/>
                    </a:srgbClr>
                  </a:outerShdw>
                </a:effectLst>
                <a:latin typeface="Century Gothic" panose="020B0502020202020204" pitchFamily="34" charset="0"/>
              </a:rPr>
              <a:t>God.</a:t>
            </a:r>
            <a:endParaRPr lang="en-US" sz="6600" dirty="0">
              <a:effectLst>
                <a:outerShdw blurRad="38100" dist="38100" dir="2700000" algn="tl">
                  <a:srgbClr val="000000">
                    <a:alpha val="43137"/>
                  </a:srgbClr>
                </a:outerShdw>
              </a:effectLst>
              <a:latin typeface="Century Gothic" panose="020B0502020202020204" pitchFamily="34" charset="0"/>
            </a:endParaRPr>
          </a:p>
          <a:p>
            <a:r>
              <a:rPr lang="en-US" sz="6600" dirty="0" smtClean="0">
                <a:effectLst>
                  <a:outerShdw blurRad="38100" dist="38100" dir="2700000" algn="tl">
                    <a:srgbClr val="000000">
                      <a:alpha val="43137"/>
                    </a:srgbClr>
                  </a:outerShdw>
                </a:effectLst>
                <a:latin typeface="Century Gothic" panose="020B0502020202020204" pitchFamily="34" charset="0"/>
              </a:rPr>
              <a:t>Therefore </a:t>
            </a:r>
            <a:r>
              <a:rPr lang="en-US" sz="6600" dirty="0">
                <a:effectLst>
                  <a:outerShdw blurRad="38100" dist="38100" dir="2700000" algn="tl">
                    <a:srgbClr val="000000">
                      <a:alpha val="43137"/>
                    </a:srgbClr>
                  </a:outerShdw>
                </a:effectLst>
                <a:latin typeface="Century Gothic" panose="020B0502020202020204" pitchFamily="34" charset="0"/>
              </a:rPr>
              <a:t>he is the mediator of a new </a:t>
            </a:r>
            <a:r>
              <a:rPr lang="en-US" sz="6600" dirty="0" smtClean="0">
                <a:effectLst>
                  <a:outerShdw blurRad="38100" dist="38100" dir="2700000" algn="tl">
                    <a:srgbClr val="000000">
                      <a:alpha val="43137"/>
                    </a:srgbClr>
                  </a:outerShdw>
                </a:effectLst>
                <a:latin typeface="Century Gothic" panose="020B0502020202020204" pitchFamily="34" charset="0"/>
              </a:rPr>
              <a:t>covenant.</a:t>
            </a:r>
          </a:p>
          <a:p>
            <a:r>
              <a:rPr lang="en-US" sz="6600" i="1" dirty="0">
                <a:effectLst>
                  <a:outerShdw blurRad="38100" dist="38100" dir="2700000" algn="tl">
                    <a:srgbClr val="000000">
                      <a:alpha val="43137"/>
                    </a:srgbClr>
                  </a:outerShdw>
                </a:effectLst>
                <a:latin typeface="Century Gothic" panose="020B0502020202020204" pitchFamily="34" charset="0"/>
              </a:rPr>
              <a:t>	</a:t>
            </a:r>
            <a:r>
              <a:rPr lang="en-US" sz="6600" i="1" dirty="0" smtClean="0">
                <a:effectLst>
                  <a:outerShdw blurRad="38100" dist="38100" dir="2700000" algn="tl">
                    <a:srgbClr val="000000">
                      <a:alpha val="43137"/>
                    </a:srgbClr>
                  </a:outerShdw>
                </a:effectLst>
                <a:latin typeface="Century Gothic" panose="020B0502020202020204" pitchFamily="34" charset="0"/>
              </a:rPr>
              <a:t>									</a:t>
            </a:r>
            <a:r>
              <a:rPr lang="en-US" sz="4800" i="1" dirty="0" smtClean="0">
                <a:effectLst>
                  <a:outerShdw blurRad="38100" dist="38100" dir="2700000" algn="tl">
                    <a:srgbClr val="000000">
                      <a:alpha val="43137"/>
                    </a:srgbClr>
                  </a:outerShdw>
                </a:effectLst>
                <a:latin typeface="Century Gothic" panose="020B0502020202020204" pitchFamily="34" charset="0"/>
              </a:rPr>
              <a:t>Hebrews 9:11-15 </a:t>
            </a:r>
            <a:endParaRPr lang="en-US" sz="6000" i="1" dirty="0">
              <a:effectLst>
                <a:outerShdw blurRad="38100" dist="38100" dir="2700000" algn="tl">
                  <a:srgbClr val="000000">
                    <a:alpha val="43137"/>
                  </a:srgbClr>
                </a:outerShdw>
              </a:effectLst>
              <a:latin typeface="Century Gothic" panose="020B0502020202020204" pitchFamily="34" charset="0"/>
            </a:endParaRPr>
          </a:p>
        </p:txBody>
      </p:sp>
      <p:pic>
        <p:nvPicPr>
          <p:cNvPr id="3074" name="Picture 2" descr="http://illbehonest.com/wp-content/uploads/2014/06/1536-Jesus-Christ-our-Great-High-Priest-Tim-Conway.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02" t="27785" r="16783" b="39923"/>
          <a:stretch/>
        </p:blipFill>
        <p:spPr bwMode="auto">
          <a:xfrm>
            <a:off x="16144874" y="11378178"/>
            <a:ext cx="8239125" cy="233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7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0F3E"/>
        </a:solidFill>
        <a:effectLst/>
      </p:bgPr>
    </p:bg>
    <p:spTree>
      <p:nvGrpSpPr>
        <p:cNvPr id="1" name=""/>
        <p:cNvGrpSpPr/>
        <p:nvPr/>
      </p:nvGrpSpPr>
      <p:grpSpPr>
        <a:xfrm>
          <a:off x="0" y="0"/>
          <a:ext cx="0" cy="0"/>
          <a:chOff x="0" y="0"/>
          <a:chExt cx="0" cy="0"/>
        </a:xfrm>
      </p:grpSpPr>
      <p:sp>
        <p:nvSpPr>
          <p:cNvPr id="17" name="TextBox 16"/>
          <p:cNvSpPr txBox="1"/>
          <p:nvPr/>
        </p:nvSpPr>
        <p:spPr>
          <a:xfrm>
            <a:off x="0" y="1101852"/>
            <a:ext cx="24383998" cy="9243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smtClean="0">
                <a:effectLst>
                  <a:outerShdw blurRad="38100" dist="38100" dir="2700000" algn="tl">
                    <a:srgbClr val="000000">
                      <a:alpha val="43137"/>
                    </a:srgbClr>
                  </a:outerShdw>
                </a:effectLst>
                <a:latin typeface="Century Gothic" panose="020B0502020202020204" pitchFamily="34" charset="0"/>
              </a:rPr>
              <a:t>Therefore, since </a:t>
            </a:r>
            <a:r>
              <a:rPr lang="en-US" sz="6600" dirty="0">
                <a:effectLst>
                  <a:outerShdw blurRad="38100" dist="38100" dir="2700000" algn="tl">
                    <a:srgbClr val="000000">
                      <a:alpha val="43137"/>
                    </a:srgbClr>
                  </a:outerShdw>
                </a:effectLst>
                <a:latin typeface="Century Gothic" panose="020B0502020202020204" pitchFamily="34" charset="0"/>
              </a:rPr>
              <a:t>we have confidence </a:t>
            </a:r>
            <a:endParaRPr lang="en-US" sz="6600" dirty="0" smtClean="0">
              <a:effectLst>
                <a:outerShdw blurRad="38100" dist="38100" dir="2700000" algn="tl">
                  <a:srgbClr val="000000">
                    <a:alpha val="43137"/>
                  </a:srgbClr>
                </a:outerShdw>
              </a:effectLst>
              <a:latin typeface="Century Gothic" panose="020B0502020202020204" pitchFamily="34" charset="0"/>
            </a:endParaRPr>
          </a:p>
          <a:p>
            <a:r>
              <a:rPr lang="en-US" sz="6600" dirty="0" smtClean="0">
                <a:effectLst>
                  <a:outerShdw blurRad="38100" dist="38100" dir="2700000" algn="tl">
                    <a:srgbClr val="000000">
                      <a:alpha val="43137"/>
                    </a:srgbClr>
                  </a:outerShdw>
                </a:effectLst>
                <a:latin typeface="Century Gothic" panose="020B0502020202020204" pitchFamily="34" charset="0"/>
              </a:rPr>
              <a:t>to </a:t>
            </a:r>
            <a:r>
              <a:rPr lang="en-US" sz="6600" dirty="0">
                <a:effectLst>
                  <a:outerShdw blurRad="38100" dist="38100" dir="2700000" algn="tl">
                    <a:srgbClr val="000000">
                      <a:alpha val="43137"/>
                    </a:srgbClr>
                  </a:outerShdw>
                </a:effectLst>
                <a:latin typeface="Century Gothic" panose="020B0502020202020204" pitchFamily="34" charset="0"/>
              </a:rPr>
              <a:t>enter the holy places by the blood of Jesus, </a:t>
            </a:r>
            <a:endParaRPr lang="en-US" sz="6600" dirty="0" smtClean="0">
              <a:effectLst>
                <a:outerShdw blurRad="38100" dist="38100" dir="2700000" algn="tl">
                  <a:srgbClr val="000000">
                    <a:alpha val="43137"/>
                  </a:srgbClr>
                </a:outerShdw>
              </a:effectLst>
              <a:latin typeface="Century Gothic" panose="020B0502020202020204" pitchFamily="34" charset="0"/>
            </a:endParaRPr>
          </a:p>
          <a:p>
            <a:r>
              <a:rPr lang="en-US" sz="6600" dirty="0" smtClean="0">
                <a:effectLst>
                  <a:outerShdw blurRad="38100" dist="38100" dir="2700000" algn="tl">
                    <a:srgbClr val="000000">
                      <a:alpha val="43137"/>
                    </a:srgbClr>
                  </a:outerShdw>
                </a:effectLst>
                <a:latin typeface="Century Gothic" panose="020B0502020202020204" pitchFamily="34" charset="0"/>
              </a:rPr>
              <a:t>by </a:t>
            </a:r>
            <a:r>
              <a:rPr lang="en-US" sz="6600" dirty="0">
                <a:effectLst>
                  <a:outerShdw blurRad="38100" dist="38100" dir="2700000" algn="tl">
                    <a:srgbClr val="000000">
                      <a:alpha val="43137"/>
                    </a:srgbClr>
                  </a:outerShdw>
                </a:effectLst>
                <a:latin typeface="Century Gothic" panose="020B0502020202020204" pitchFamily="34" charset="0"/>
              </a:rPr>
              <a:t>the new and living way that he opened for us </a:t>
            </a:r>
            <a:endParaRPr lang="en-US" sz="6600" dirty="0" smtClean="0">
              <a:effectLst>
                <a:outerShdw blurRad="38100" dist="38100" dir="2700000" algn="tl">
                  <a:srgbClr val="000000">
                    <a:alpha val="43137"/>
                  </a:srgbClr>
                </a:outerShdw>
              </a:effectLst>
              <a:latin typeface="Century Gothic" panose="020B0502020202020204" pitchFamily="34" charset="0"/>
            </a:endParaRPr>
          </a:p>
          <a:p>
            <a:r>
              <a:rPr lang="en-US" sz="6600" dirty="0" smtClean="0">
                <a:effectLst>
                  <a:outerShdw blurRad="38100" dist="38100" dir="2700000" algn="tl">
                    <a:srgbClr val="000000">
                      <a:alpha val="43137"/>
                    </a:srgbClr>
                  </a:outerShdw>
                </a:effectLst>
                <a:latin typeface="Century Gothic" panose="020B0502020202020204" pitchFamily="34" charset="0"/>
              </a:rPr>
              <a:t>through </a:t>
            </a:r>
            <a:r>
              <a:rPr lang="en-US" sz="6600" dirty="0">
                <a:effectLst>
                  <a:outerShdw blurRad="38100" dist="38100" dir="2700000" algn="tl">
                    <a:srgbClr val="000000">
                      <a:alpha val="43137"/>
                    </a:srgbClr>
                  </a:outerShdw>
                </a:effectLst>
                <a:latin typeface="Century Gothic" panose="020B0502020202020204" pitchFamily="34" charset="0"/>
              </a:rPr>
              <a:t>the curtain, that is, through his </a:t>
            </a:r>
            <a:r>
              <a:rPr lang="en-US" sz="6600" dirty="0" smtClean="0">
                <a:effectLst>
                  <a:outerShdw blurRad="38100" dist="38100" dir="2700000" algn="tl">
                    <a:srgbClr val="000000">
                      <a:alpha val="43137"/>
                    </a:srgbClr>
                  </a:outerShdw>
                </a:effectLst>
                <a:latin typeface="Century Gothic" panose="020B0502020202020204" pitchFamily="34" charset="0"/>
              </a:rPr>
              <a:t>flesh,</a:t>
            </a:r>
          </a:p>
          <a:p>
            <a:r>
              <a:rPr lang="en-US" sz="6600" dirty="0" smtClean="0">
                <a:effectLst>
                  <a:outerShdw blurRad="38100" dist="38100" dir="2700000" algn="tl">
                    <a:srgbClr val="000000">
                      <a:alpha val="43137"/>
                    </a:srgbClr>
                  </a:outerShdw>
                </a:effectLst>
                <a:latin typeface="Century Gothic" panose="020B0502020202020204" pitchFamily="34" charset="0"/>
              </a:rPr>
              <a:t>and </a:t>
            </a:r>
            <a:r>
              <a:rPr lang="en-US" sz="6600" dirty="0">
                <a:effectLst>
                  <a:outerShdw blurRad="38100" dist="38100" dir="2700000" algn="tl">
                    <a:srgbClr val="000000">
                      <a:alpha val="43137"/>
                    </a:srgbClr>
                  </a:outerShdw>
                </a:effectLst>
                <a:latin typeface="Century Gothic" panose="020B0502020202020204" pitchFamily="34" charset="0"/>
              </a:rPr>
              <a:t>since we have a great priest over the house of </a:t>
            </a:r>
            <a:r>
              <a:rPr lang="en-US" sz="6600" dirty="0" smtClean="0">
                <a:effectLst>
                  <a:outerShdw blurRad="38100" dist="38100" dir="2700000" algn="tl">
                    <a:srgbClr val="000000">
                      <a:alpha val="43137"/>
                    </a:srgbClr>
                  </a:outerShdw>
                </a:effectLst>
                <a:latin typeface="Century Gothic" panose="020B0502020202020204" pitchFamily="34" charset="0"/>
              </a:rPr>
              <a:t>God,</a:t>
            </a:r>
          </a:p>
          <a:p>
            <a:r>
              <a:rPr lang="en-US" sz="6600" dirty="0" smtClean="0">
                <a:effectLst>
                  <a:outerShdw blurRad="38100" dist="38100" dir="2700000" algn="tl">
                    <a:srgbClr val="000000">
                      <a:alpha val="43137"/>
                    </a:srgbClr>
                  </a:outerShdw>
                </a:effectLst>
                <a:latin typeface="Century Gothic" panose="020B0502020202020204" pitchFamily="34" charset="0"/>
              </a:rPr>
              <a:t>let </a:t>
            </a:r>
            <a:r>
              <a:rPr lang="en-US" sz="6600" dirty="0">
                <a:effectLst>
                  <a:outerShdw blurRad="38100" dist="38100" dir="2700000" algn="tl">
                    <a:srgbClr val="000000">
                      <a:alpha val="43137"/>
                    </a:srgbClr>
                  </a:outerShdw>
                </a:effectLst>
                <a:latin typeface="Century Gothic" panose="020B0502020202020204" pitchFamily="34" charset="0"/>
              </a:rPr>
              <a:t>us </a:t>
            </a:r>
            <a:r>
              <a:rPr lang="en-US" sz="6600" b="1" i="1" dirty="0">
                <a:effectLst>
                  <a:outerShdw blurRad="38100" dist="38100" dir="2700000" algn="tl">
                    <a:srgbClr val="000000">
                      <a:alpha val="43137"/>
                    </a:srgbClr>
                  </a:outerShdw>
                </a:effectLst>
                <a:latin typeface="Century Gothic" panose="020B0502020202020204" pitchFamily="34" charset="0"/>
              </a:rPr>
              <a:t>draw near </a:t>
            </a:r>
            <a:r>
              <a:rPr lang="en-US" sz="6600" dirty="0">
                <a:effectLst>
                  <a:outerShdw blurRad="38100" dist="38100" dir="2700000" algn="tl">
                    <a:srgbClr val="000000">
                      <a:alpha val="43137"/>
                    </a:srgbClr>
                  </a:outerShdw>
                </a:effectLst>
                <a:latin typeface="Century Gothic" panose="020B0502020202020204" pitchFamily="34" charset="0"/>
              </a:rPr>
              <a:t>with a true heart in full assurance of faith, with our hearts sprinkled clean from an evil conscience </a:t>
            </a:r>
            <a:endParaRPr lang="en-US" sz="6600" dirty="0" smtClean="0">
              <a:effectLst>
                <a:outerShdw blurRad="38100" dist="38100" dir="2700000" algn="tl">
                  <a:srgbClr val="000000">
                    <a:alpha val="43137"/>
                  </a:srgbClr>
                </a:outerShdw>
              </a:effectLst>
              <a:latin typeface="Century Gothic" panose="020B0502020202020204" pitchFamily="34" charset="0"/>
            </a:endParaRPr>
          </a:p>
          <a:p>
            <a:r>
              <a:rPr lang="en-US" sz="6600" dirty="0" smtClean="0">
                <a:effectLst>
                  <a:outerShdw blurRad="38100" dist="38100" dir="2700000" algn="tl">
                    <a:srgbClr val="000000">
                      <a:alpha val="43137"/>
                    </a:srgbClr>
                  </a:outerShdw>
                </a:effectLst>
                <a:latin typeface="Century Gothic" panose="020B0502020202020204" pitchFamily="34" charset="0"/>
              </a:rPr>
              <a:t>and </a:t>
            </a:r>
            <a:r>
              <a:rPr lang="en-US" sz="6600" dirty="0">
                <a:effectLst>
                  <a:outerShdw blurRad="38100" dist="38100" dir="2700000" algn="tl">
                    <a:srgbClr val="000000">
                      <a:alpha val="43137"/>
                    </a:srgbClr>
                  </a:outerShdw>
                </a:effectLst>
                <a:latin typeface="Century Gothic" panose="020B0502020202020204" pitchFamily="34" charset="0"/>
              </a:rPr>
              <a:t>our bodies washed with pure water</a:t>
            </a:r>
            <a:r>
              <a:rPr lang="en-US" sz="6600" dirty="0" smtClean="0">
                <a:effectLst>
                  <a:outerShdw blurRad="38100" dist="38100" dir="2700000" algn="tl">
                    <a:srgbClr val="000000">
                      <a:alpha val="43137"/>
                    </a:srgbClr>
                  </a:outerShdw>
                </a:effectLst>
                <a:latin typeface="Century Gothic" panose="020B0502020202020204" pitchFamily="34" charset="0"/>
              </a:rPr>
              <a:t>.</a:t>
            </a:r>
          </a:p>
          <a:p>
            <a:r>
              <a:rPr lang="en-US" sz="6600" i="1" dirty="0">
                <a:effectLst>
                  <a:outerShdw blurRad="38100" dist="38100" dir="2700000" algn="tl">
                    <a:srgbClr val="000000">
                      <a:alpha val="43137"/>
                    </a:srgbClr>
                  </a:outerShdw>
                </a:effectLst>
                <a:latin typeface="Century Gothic" panose="020B0502020202020204" pitchFamily="34" charset="0"/>
              </a:rPr>
              <a:t>	</a:t>
            </a:r>
            <a:r>
              <a:rPr lang="en-US" sz="6600" i="1" dirty="0" smtClean="0">
                <a:effectLst>
                  <a:outerShdw blurRad="38100" dist="38100" dir="2700000" algn="tl">
                    <a:srgbClr val="000000">
                      <a:alpha val="43137"/>
                    </a:srgbClr>
                  </a:outerShdw>
                </a:effectLst>
                <a:latin typeface="Century Gothic" panose="020B0502020202020204" pitchFamily="34" charset="0"/>
              </a:rPr>
              <a:t>									</a:t>
            </a:r>
            <a:r>
              <a:rPr lang="en-US" sz="4800" i="1" dirty="0" smtClean="0">
                <a:effectLst>
                  <a:outerShdw blurRad="38100" dist="38100" dir="2700000" algn="tl">
                    <a:srgbClr val="000000">
                      <a:alpha val="43137"/>
                    </a:srgbClr>
                  </a:outerShdw>
                </a:effectLst>
                <a:latin typeface="Century Gothic" panose="020B0502020202020204" pitchFamily="34" charset="0"/>
              </a:rPr>
              <a:t>Hebrews </a:t>
            </a:r>
            <a:r>
              <a:rPr lang="en-US" sz="4800" i="1" dirty="0" smtClean="0">
                <a:effectLst>
                  <a:outerShdw blurRad="38100" dist="38100" dir="2700000" algn="tl">
                    <a:srgbClr val="000000">
                      <a:alpha val="43137"/>
                    </a:srgbClr>
                  </a:outerShdw>
                </a:effectLst>
                <a:latin typeface="Century Gothic" panose="020B0502020202020204" pitchFamily="34" charset="0"/>
              </a:rPr>
              <a:t>10:19-22</a:t>
            </a:r>
            <a:endParaRPr lang="en-US" sz="6000" i="1" dirty="0">
              <a:effectLst>
                <a:outerShdw blurRad="38100" dist="38100" dir="2700000" algn="tl">
                  <a:srgbClr val="000000">
                    <a:alpha val="43137"/>
                  </a:srgbClr>
                </a:outerShdw>
              </a:effectLst>
              <a:latin typeface="Century Gothic" panose="020B0502020202020204" pitchFamily="34" charset="0"/>
            </a:endParaRPr>
          </a:p>
        </p:txBody>
      </p:sp>
      <p:pic>
        <p:nvPicPr>
          <p:cNvPr id="3074" name="Picture 2" descr="http://illbehonest.com/wp-content/uploads/2014/06/1536-Jesus-Christ-our-Great-High-Priest-Tim-Conway.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02" t="27785" r="16783" b="39923"/>
          <a:stretch/>
        </p:blipFill>
        <p:spPr bwMode="auto">
          <a:xfrm>
            <a:off x="16144874" y="11378178"/>
            <a:ext cx="8239125" cy="233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4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2396840" y="4594165"/>
            <a:ext cx="7010399" cy="2767809"/>
          </a:xfrm>
          <a:prstGeom prst="rect">
            <a:avLst/>
          </a:prstGeom>
        </p:spPr>
        <p:txBody>
          <a:bodyPr wrap="square">
            <a:spAutoFit/>
          </a:bodyPr>
          <a:lstStyle/>
          <a:p>
            <a:pPr lvl="0">
              <a:lnSpc>
                <a:spcPct val="115000"/>
              </a:lnSpc>
              <a:spcAft>
                <a:spcPts val="1000"/>
              </a:spcAft>
            </a:pPr>
            <a:r>
              <a:rPr lang="en-US" sz="166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Our</a:t>
            </a:r>
            <a:endParaRPr lang="en-US" sz="16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 y="765984"/>
            <a:ext cx="24384000" cy="8511048"/>
          </a:xfrm>
          <a:prstGeom prst="rect">
            <a:avLst/>
          </a:prstGeom>
        </p:spPr>
        <p:txBody>
          <a:bodyPr wrap="square">
            <a:spAutoFit/>
          </a:bodyPr>
          <a:lstStyle/>
          <a:p>
            <a:pPr lvl="0">
              <a:lnSpc>
                <a:spcPct val="115000"/>
              </a:lnSpc>
              <a:spcAft>
                <a:spcPts val="1000"/>
              </a:spcAft>
            </a:pPr>
            <a:r>
              <a:rPr lang="en-US" sz="49600" dirty="0" smtClean="0">
                <a:solidFill>
                  <a:schemeClr val="bg1"/>
                </a:solidFill>
                <a:latin typeface="Vivaldi" panose="03020602050506090804" pitchFamily="66" charset="0"/>
                <a:ea typeface="Calibri" panose="020F0502020204030204" pitchFamily="34" charset="0"/>
                <a:cs typeface="Times New Roman" panose="02020603050405020304" pitchFamily="18" charset="0"/>
              </a:rPr>
              <a:t>faith</a:t>
            </a:r>
            <a:endParaRPr lang="en-US" sz="49600" dirty="0">
              <a:solidFill>
                <a:schemeClr val="bg1"/>
              </a:solidFill>
              <a:latin typeface="Vivaldi" panose="03020602050506090804" pitchFamily="66" charset="0"/>
              <a:ea typeface="Calibri" panose="020F0502020204030204" pitchFamily="34" charset="0"/>
              <a:cs typeface="Times New Roman" panose="02020603050405020304" pitchFamily="18" charset="0"/>
            </a:endParaRPr>
          </a:p>
        </p:txBody>
      </p:sp>
      <p:sp>
        <p:nvSpPr>
          <p:cNvPr id="12" name="Rectangle 11"/>
          <p:cNvSpPr/>
          <p:nvPr/>
        </p:nvSpPr>
        <p:spPr>
          <a:xfrm>
            <a:off x="7994074" y="6858000"/>
            <a:ext cx="8825346" cy="2767809"/>
          </a:xfrm>
          <a:prstGeom prst="rect">
            <a:avLst/>
          </a:prstGeom>
        </p:spPr>
        <p:txBody>
          <a:bodyPr wrap="square">
            <a:spAutoFit/>
          </a:bodyPr>
          <a:lstStyle/>
          <a:p>
            <a:pPr lvl="0">
              <a:lnSpc>
                <a:spcPct val="115000"/>
              </a:lnSpc>
              <a:spcAft>
                <a:spcPts val="1000"/>
              </a:spcAft>
            </a:pPr>
            <a:r>
              <a:rPr lang="en-US" sz="166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in Jesus</a:t>
            </a:r>
            <a:endParaRPr lang="en-US" sz="16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557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0" y="1335675"/>
            <a:ext cx="24383999" cy="2534540"/>
          </a:xfrm>
          <a:prstGeom prst="rect">
            <a:avLst/>
          </a:prstGeom>
        </p:spPr>
        <p:txBody>
          <a:bodyPr wrap="square">
            <a:spAutoFit/>
          </a:bodyPr>
          <a:lstStyle/>
          <a:p>
            <a:pPr>
              <a:lnSpc>
                <a:spcPct val="115000"/>
              </a:lnSpc>
              <a:spcAft>
                <a:spcPts val="1000"/>
              </a:spcAft>
            </a:pPr>
            <a:r>
              <a:rPr lang="en-US" sz="138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EXAMPLES of faith</a:t>
            </a:r>
            <a:endParaRPr lang="en-US" sz="13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0" y="4231201"/>
            <a:ext cx="24384000" cy="7485126"/>
          </a:xfrm>
          <a:prstGeom prst="rect">
            <a:avLst/>
          </a:prstGeom>
        </p:spPr>
        <p:txBody>
          <a:bodyPr wrap="square">
            <a:spAutoFit/>
          </a:bodyPr>
          <a:lstStyle/>
          <a:p>
            <a:pPr>
              <a:lnSpc>
                <a:spcPct val="115000"/>
              </a:lnSpc>
              <a:spcAft>
                <a:spcPts val="1000"/>
              </a:spcAft>
            </a:pPr>
            <a:r>
              <a:rPr lang="en-US"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Now faith is the assurance of things hoped for, </a:t>
            </a:r>
            <a:endPar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conviction of things not seen.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 </a:t>
            </a:r>
            <a:r>
              <a:rPr lang="en-US"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Hebrews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11:1</a:t>
            </a:r>
          </a:p>
          <a:p>
            <a:pPr>
              <a:lnSpc>
                <a:spcPct val="115000"/>
              </a:lnSpc>
              <a:spcAft>
                <a:spcPts val="1000"/>
              </a:spcAft>
            </a:pPr>
            <a:endParaRPr lang="en-US" sz="18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And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without faith it is impossible to please him,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whoever would draw near to God must believe that he exists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and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that he rewards those who seek him.</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Hebrews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11:6</a:t>
            </a:r>
            <a:endPar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72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0" y="1335675"/>
            <a:ext cx="24383999" cy="2316532"/>
          </a:xfrm>
          <a:prstGeom prst="rect">
            <a:avLst/>
          </a:prstGeom>
        </p:spPr>
        <p:txBody>
          <a:bodyPr wrap="square">
            <a:spAutoFit/>
          </a:bodyPr>
          <a:lstStyle/>
          <a:p>
            <a:pPr>
              <a:lnSpc>
                <a:spcPct val="115000"/>
              </a:lnSpc>
              <a:spcAft>
                <a:spcPts val="1000"/>
              </a:spcAft>
            </a:pPr>
            <a:r>
              <a:rPr lang="en-US" sz="138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FOCUS of faith</a:t>
            </a:r>
            <a:endParaRPr lang="en-US" sz="13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 y="3716447"/>
            <a:ext cx="24384000" cy="8821389"/>
          </a:xfrm>
          <a:prstGeom prst="rect">
            <a:avLst/>
          </a:prstGeom>
        </p:spPr>
        <p:txBody>
          <a:bodyPr wrap="square">
            <a:spAutoFit/>
          </a:bodyPr>
          <a:lstStyle/>
          <a:p>
            <a:pPr>
              <a:lnSpc>
                <a:spcPct val="115000"/>
              </a:lnSpc>
              <a:spcAft>
                <a:spcPts val="1000"/>
              </a:spcAft>
            </a:pPr>
            <a:r>
              <a:rPr lang="en-US"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Therefore, since we are surrounded by so great a cloud of witnesses,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us also lay aside every weight, and sin which clings so closely,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and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let us run with endurance the race that is set before us,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looking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 Jesus, the founder and </a:t>
            </a:r>
            <a:r>
              <a:rPr lang="en-US" sz="5400" b="1" dirty="0" err="1">
                <a:solidFill>
                  <a:srgbClr val="000000"/>
                </a:solidFill>
                <a:latin typeface="Century Gothic" panose="020B0502020202020204" pitchFamily="34" charset="0"/>
                <a:ea typeface="Calibri" panose="020F0502020204030204" pitchFamily="34" charset="0"/>
                <a:cs typeface="Times New Roman" panose="02020603050405020304" pitchFamily="18" charset="0"/>
              </a:rPr>
              <a:t>perfecter</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of our faith,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who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 the joy that was set before him endured the cross, despising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shame, and is seated at the right hand of the throne of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God.</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Consider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him who endured from sinners such hostility against himself,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so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that you may not grow weary or fainthearted</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Hebrews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12:1-3</a:t>
            </a:r>
            <a:endPar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31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0" y="1335675"/>
            <a:ext cx="24383999" cy="2316532"/>
          </a:xfrm>
          <a:prstGeom prst="rect">
            <a:avLst/>
          </a:prstGeom>
        </p:spPr>
        <p:txBody>
          <a:bodyPr wrap="square">
            <a:spAutoFit/>
          </a:bodyPr>
          <a:lstStyle/>
          <a:p>
            <a:pPr>
              <a:lnSpc>
                <a:spcPct val="115000"/>
              </a:lnSpc>
              <a:spcAft>
                <a:spcPts val="1000"/>
              </a:spcAft>
            </a:pPr>
            <a:r>
              <a:rPr lang="en-US" sz="138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ENDURANCE of faith</a:t>
            </a:r>
            <a:endParaRPr lang="en-US" sz="13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 y="4145079"/>
            <a:ext cx="24384000" cy="7865743"/>
          </a:xfrm>
          <a:prstGeom prst="rect">
            <a:avLst/>
          </a:prstGeom>
        </p:spPr>
        <p:txBody>
          <a:bodyPr wrap="square">
            <a:spAutoFit/>
          </a:bodyPr>
          <a:lstStyle/>
          <a:p>
            <a:pPr>
              <a:lnSpc>
                <a:spcPct val="115000"/>
              </a:lnSpc>
              <a:spcAft>
                <a:spcPts val="1000"/>
              </a:spcAft>
            </a:pPr>
            <a:r>
              <a:rPr lang="en-US"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In your struggle against sin you have not yet resisted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point of shedding your blood.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It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is for discipline that you have to endure</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God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is treating you as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sons/daughters.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 the moment all discipline seems painful rather than pleasant,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but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later it yields the peaceful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fruit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of righteousness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those who have been trained by it</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Hebrews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12:4-11</a:t>
            </a:r>
            <a:endPar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842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0" y="1335675"/>
            <a:ext cx="24383999" cy="2316532"/>
          </a:xfrm>
          <a:prstGeom prst="rect">
            <a:avLst/>
          </a:prstGeom>
        </p:spPr>
        <p:txBody>
          <a:bodyPr wrap="square">
            <a:spAutoFit/>
          </a:bodyPr>
          <a:lstStyle/>
          <a:p>
            <a:pPr>
              <a:lnSpc>
                <a:spcPct val="115000"/>
              </a:lnSpc>
              <a:spcAft>
                <a:spcPts val="1000"/>
              </a:spcAft>
            </a:pPr>
            <a:r>
              <a:rPr lang="en-US" sz="138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ENDURANCE of faith</a:t>
            </a:r>
            <a:endParaRPr lang="en-US" sz="13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 y="4565329"/>
            <a:ext cx="24384000" cy="5954451"/>
          </a:xfrm>
          <a:prstGeom prst="rect">
            <a:avLst/>
          </a:prstGeom>
        </p:spPr>
        <p:txBody>
          <a:bodyPr wrap="square">
            <a:spAutoFit/>
          </a:bodyPr>
          <a:lstStyle/>
          <a:p>
            <a:pPr>
              <a:lnSpc>
                <a:spcPct val="115000"/>
              </a:lnSpc>
              <a:spcAft>
                <a:spcPts val="1000"/>
              </a:spcAft>
            </a:pP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Therefore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lift your drooping hands and strengthen your weak knees, </a:t>
            </a:r>
            <a:b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and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make straight paths for your feet, so that what is lame may not be put out of joint but rather be healed.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Strive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 peace with everyone,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and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 the holiness without which no one will see the Lord. </a:t>
            </a:r>
            <a:b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See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 it that no one fails to obtain the grace of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God.</a:t>
            </a:r>
          </a:p>
          <a:p>
            <a:pPr>
              <a:lnSpc>
                <a:spcPct val="115000"/>
              </a:lnSpc>
              <a:spcAft>
                <a:spcPts val="1000"/>
              </a:spcAft>
            </a:pP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Hebrews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12:12-17</a:t>
            </a:r>
            <a:endPar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00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0" y="1335675"/>
            <a:ext cx="24383999" cy="2316532"/>
          </a:xfrm>
          <a:prstGeom prst="rect">
            <a:avLst/>
          </a:prstGeom>
        </p:spPr>
        <p:txBody>
          <a:bodyPr wrap="square">
            <a:spAutoFit/>
          </a:bodyPr>
          <a:lstStyle/>
          <a:p>
            <a:pPr>
              <a:lnSpc>
                <a:spcPct val="115000"/>
              </a:lnSpc>
              <a:spcAft>
                <a:spcPts val="1000"/>
              </a:spcAft>
            </a:pPr>
            <a:r>
              <a:rPr lang="en-US" sz="138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HOME of faith</a:t>
            </a:r>
            <a:endParaRPr lang="en-US" sz="13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 y="3952439"/>
            <a:ext cx="24384000" cy="7865743"/>
          </a:xfrm>
          <a:prstGeom prst="rect">
            <a:avLst/>
          </a:prstGeom>
        </p:spPr>
        <p:txBody>
          <a:bodyPr wrap="square">
            <a:spAutoFit/>
          </a:bodyPr>
          <a:lstStyle/>
          <a:p>
            <a:pPr>
              <a:lnSpc>
                <a:spcPct val="115000"/>
              </a:lnSpc>
              <a:spcAft>
                <a:spcPts val="1000"/>
              </a:spcAft>
            </a:pP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You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have come to Mount Zion and to the city of the living God,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heavenly Jerusalem, and to innumerable angels in festal gathering,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and to the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assembly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of the firstborn who are enrolled in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heaven, and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God, the judge of all, and to the spirits of the righteous made perfect,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and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 Jesus, the mediator of a new covenant, and to the sprinkled blood that speaks a better word than the blood of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Abel.</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See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that you do not refuse him who is speaking</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Hebrews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12:18-29</a:t>
            </a:r>
            <a:endPar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840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0" y="1335675"/>
            <a:ext cx="24383999" cy="2316532"/>
          </a:xfrm>
          <a:prstGeom prst="rect">
            <a:avLst/>
          </a:prstGeom>
        </p:spPr>
        <p:txBody>
          <a:bodyPr wrap="square">
            <a:spAutoFit/>
          </a:bodyPr>
          <a:lstStyle/>
          <a:p>
            <a:pPr>
              <a:lnSpc>
                <a:spcPct val="115000"/>
              </a:lnSpc>
              <a:spcAft>
                <a:spcPts val="1000"/>
              </a:spcAft>
            </a:pPr>
            <a:r>
              <a:rPr lang="en-US" sz="138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LIFE of faith</a:t>
            </a:r>
            <a:endParaRPr lang="en-US" sz="13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170" name="Picture 2" descr="http://s1.ibtimes.com/sites/www.ibtimes.com/files/2015/04/08/video-visit-pic-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4629150"/>
            <a:ext cx="8571057" cy="59191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alliesiarto.com/wp-content/uploads/2015/03/home_life_lansing_family_photography_0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4906" y="4629150"/>
            <a:ext cx="8725126" cy="591915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blog.faithlifecdn.com/wp-content/uploads/2014/08/lightstock-31979-medium-logos-bible-softwar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06847" y="4629150"/>
            <a:ext cx="8877152" cy="591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06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fade">
                                      <p:cBhvr>
                                        <p:cTn id="1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6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pic>
        <p:nvPicPr>
          <p:cNvPr id="10" name="Picture 4" descr="https://upload.wikimedia.org/wikipedia/commons/thumb/c/c2/F_icon.svg/2000px-F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310" y="5515692"/>
            <a:ext cx="4378037" cy="43780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g.twimg.com/ios_homescreen_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5710" y="5515691"/>
            <a:ext cx="4378037" cy="43780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nstagram.pixelunion.net/images/instagram-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34110" y="5515691"/>
            <a:ext cx="4378037" cy="43780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2111602"/>
            <a:ext cx="24088895" cy="2959272"/>
          </a:xfrm>
          <a:prstGeom prst="rect">
            <a:avLst/>
          </a:prstGeom>
        </p:spPr>
        <p:txBody>
          <a:bodyPr wrap="square">
            <a:spAutoFit/>
          </a:bodyPr>
          <a:lstStyle/>
          <a:p>
            <a:pPr lvl="0">
              <a:lnSpc>
                <a:spcPct val="115000"/>
              </a:lnSpc>
              <a:spcAft>
                <a:spcPts val="1000"/>
              </a:spcAft>
            </a:pPr>
            <a:r>
              <a:rPr lang="en-US" sz="5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In </a:t>
            </a:r>
            <a:r>
              <a:rPr lang="en-US" sz="5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these last days he has spoken to us by his Son, whom he appointed the heir of all things, through whom also he created the world. He is the radiance of the glory of God and the exact imprint of his </a:t>
            </a:r>
            <a:r>
              <a:rPr lang="en-US" sz="5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nature</a:t>
            </a:r>
            <a:endParaRPr lang="en-US" sz="5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060" name="Picture 12" descr="http://blog.crowdtap.com/wp-content/uploads/2016/05/snapcod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82510" y="5515691"/>
            <a:ext cx="4378037" cy="43780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47553" y="10239362"/>
            <a:ext cx="24088895" cy="1897443"/>
          </a:xfrm>
          <a:prstGeom prst="rect">
            <a:avLst/>
          </a:prstGeom>
        </p:spPr>
        <p:txBody>
          <a:bodyPr wrap="square">
            <a:spAutoFit/>
          </a:bodyPr>
          <a:lstStyle/>
          <a:p>
            <a:pPr lvl="0">
              <a:lnSpc>
                <a:spcPct val="115000"/>
              </a:lnSpc>
              <a:spcAft>
                <a:spcPts val="1000"/>
              </a:spcAft>
            </a:pPr>
            <a:r>
              <a:rPr lang="en-US" sz="5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He is the </a:t>
            </a:r>
            <a:r>
              <a:rPr lang="en-US" sz="6600" i="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image</a:t>
            </a:r>
            <a:r>
              <a:rPr lang="en-US" sz="66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r>
              <a:rPr lang="en-US" sz="5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of the invisible </a:t>
            </a:r>
            <a:r>
              <a:rPr lang="en-US" sz="5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God  </a:t>
            </a:r>
            <a:br>
              <a:rPr lang="en-US" sz="5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US" sz="36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Colossians 1:15 -</a:t>
            </a:r>
            <a:endParaRPr lang="en-US" sz="5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6" name="Picture 4" descr="https://upload.wikimedia.org/wikipedia/commons/thumb/c/c2/F_icon.svg/2000px-F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2519" y="1456940"/>
            <a:ext cx="9838961" cy="98389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g.twimg.com/ios_homescreen_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7102" y="1641523"/>
            <a:ext cx="9469794" cy="94697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instagram.pixelunion.net/images/instagram-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3787" y="1568612"/>
            <a:ext cx="9615434" cy="96154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http://blog.crowdtap.com/wp-content/uploads/2016/05/snapcod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9469" y="1568612"/>
            <a:ext cx="9539752" cy="953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2052"/>
                                        </p:tgtEl>
                                        <p:attrNameLst>
                                          <p:attrName>style.visibility</p:attrName>
                                        </p:attrNameLst>
                                      </p:cBhvr>
                                      <p:to>
                                        <p:strVal val="visible"/>
                                      </p:to>
                                    </p:set>
                                    <p:animEffect transition="in" filter="fade">
                                      <p:cBhvr>
                                        <p:cTn id="52" dur="500"/>
                                        <p:tgtEl>
                                          <p:spTgt spid="2052"/>
                                        </p:tgtEl>
                                      </p:cBhvr>
                                    </p:animEffect>
                                  </p:childTnLst>
                                </p:cTn>
                              </p:par>
                              <p:par>
                                <p:cTn id="53" presetID="10" presetClass="entr" presetSubtype="0" fill="hold" nodeType="withEffect">
                                  <p:stCondLst>
                                    <p:cond delay="0"/>
                                  </p:stCondLst>
                                  <p:childTnLst>
                                    <p:set>
                                      <p:cBhvr>
                                        <p:cTn id="54" dur="1" fill="hold">
                                          <p:stCondLst>
                                            <p:cond delay="0"/>
                                          </p:stCondLst>
                                        </p:cTn>
                                        <p:tgtEl>
                                          <p:spTgt spid="2058"/>
                                        </p:tgtEl>
                                        <p:attrNameLst>
                                          <p:attrName>style.visibility</p:attrName>
                                        </p:attrNameLst>
                                      </p:cBhvr>
                                      <p:to>
                                        <p:strVal val="visible"/>
                                      </p:to>
                                    </p:set>
                                    <p:animEffect transition="in" filter="fade">
                                      <p:cBhvr>
                                        <p:cTn id="55" dur="500"/>
                                        <p:tgtEl>
                                          <p:spTgt spid="2058"/>
                                        </p:tgtEl>
                                      </p:cBhvr>
                                    </p:animEffect>
                                  </p:childTnLst>
                                </p:cTn>
                              </p:par>
                              <p:par>
                                <p:cTn id="56" presetID="10" presetClass="entr" presetSubtype="0" fill="hold" nodeType="withEffect">
                                  <p:stCondLst>
                                    <p:cond delay="0"/>
                                  </p:stCondLst>
                                  <p:childTnLst>
                                    <p:set>
                                      <p:cBhvr>
                                        <p:cTn id="57" dur="1" fill="hold">
                                          <p:stCondLst>
                                            <p:cond delay="0"/>
                                          </p:stCondLst>
                                        </p:cTn>
                                        <p:tgtEl>
                                          <p:spTgt spid="2060"/>
                                        </p:tgtEl>
                                        <p:attrNameLst>
                                          <p:attrName>style.visibility</p:attrName>
                                        </p:attrNameLst>
                                      </p:cBhvr>
                                      <p:to>
                                        <p:strVal val="visible"/>
                                      </p:to>
                                    </p:set>
                                    <p:animEffect transition="in" filter="fade">
                                      <p:cBhvr>
                                        <p:cTn id="58"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4308766" y="3068615"/>
            <a:ext cx="7010399" cy="2316532"/>
          </a:xfrm>
          <a:prstGeom prst="rect">
            <a:avLst/>
          </a:prstGeom>
        </p:spPr>
        <p:txBody>
          <a:bodyPr wrap="square">
            <a:spAutoFit/>
          </a:bodyPr>
          <a:lstStyle/>
          <a:p>
            <a:pPr lvl="0">
              <a:lnSpc>
                <a:spcPct val="115000"/>
              </a:lnSpc>
              <a:spcAft>
                <a:spcPts val="1000"/>
              </a:spcAft>
            </a:pPr>
            <a:r>
              <a:rPr lang="en-US" sz="138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Our</a:t>
            </a:r>
            <a:endParaRPr lang="en-US" sz="13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0" y="2015171"/>
            <a:ext cx="24384000" cy="7102329"/>
          </a:xfrm>
          <a:prstGeom prst="rect">
            <a:avLst/>
          </a:prstGeom>
        </p:spPr>
        <p:txBody>
          <a:bodyPr wrap="square">
            <a:spAutoFit/>
          </a:bodyPr>
          <a:lstStyle/>
          <a:p>
            <a:pPr lvl="0">
              <a:lnSpc>
                <a:spcPct val="115000"/>
              </a:lnSpc>
              <a:spcAft>
                <a:spcPts val="1000"/>
              </a:spcAft>
            </a:pPr>
            <a:r>
              <a:rPr lang="en-US" sz="41300" dirty="0" smtClean="0">
                <a:solidFill>
                  <a:schemeClr val="bg1"/>
                </a:solidFill>
                <a:latin typeface="Vivaldi" panose="03020602050506090804" pitchFamily="66" charset="0"/>
                <a:ea typeface="Calibri" panose="020F0502020204030204" pitchFamily="34" charset="0"/>
                <a:cs typeface="Times New Roman" panose="02020603050405020304" pitchFamily="18" charset="0"/>
              </a:rPr>
              <a:t>confidence</a:t>
            </a:r>
            <a:endParaRPr lang="en-US" sz="28700" dirty="0">
              <a:solidFill>
                <a:schemeClr val="bg1"/>
              </a:solidFill>
              <a:latin typeface="Vivaldi" panose="03020602050506090804" pitchFamily="66" charset="0"/>
              <a:ea typeface="Calibri" panose="020F0502020204030204" pitchFamily="34" charset="0"/>
              <a:cs typeface="Times New Roman" panose="02020603050405020304" pitchFamily="18" charset="0"/>
            </a:endParaRPr>
          </a:p>
        </p:txBody>
      </p:sp>
      <p:sp>
        <p:nvSpPr>
          <p:cNvPr id="12" name="Rectangle 11"/>
          <p:cNvSpPr/>
          <p:nvPr/>
        </p:nvSpPr>
        <p:spPr>
          <a:xfrm>
            <a:off x="9961419" y="7008403"/>
            <a:ext cx="8825346" cy="2767809"/>
          </a:xfrm>
          <a:prstGeom prst="rect">
            <a:avLst/>
          </a:prstGeom>
        </p:spPr>
        <p:txBody>
          <a:bodyPr wrap="square">
            <a:spAutoFit/>
          </a:bodyPr>
          <a:lstStyle/>
          <a:p>
            <a:pPr lvl="0">
              <a:lnSpc>
                <a:spcPct val="115000"/>
              </a:lnSpc>
              <a:spcAft>
                <a:spcPts val="1000"/>
              </a:spcAft>
            </a:pPr>
            <a:r>
              <a:rPr lang="en-US" sz="166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in Jesus</a:t>
            </a:r>
            <a:endParaRPr lang="en-US" sz="16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5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411597" y="1469747"/>
            <a:ext cx="14274221" cy="1508105"/>
          </a:xfrm>
          <a:prstGeom prst="rect">
            <a:avLst/>
          </a:prstGeom>
        </p:spPr>
        <p:txBody>
          <a:bodyPr wrap="square">
            <a:spAutoFit/>
          </a:bodyPr>
          <a:lstStyle/>
          <a:p>
            <a:pPr lvl="0" algn="l">
              <a:lnSpc>
                <a:spcPct val="115000"/>
              </a:lnSpc>
              <a:spcAft>
                <a:spcPts val="1000"/>
              </a:spcAft>
            </a:pPr>
            <a:r>
              <a:rPr lang="en-US" sz="8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Jesus is greater than angels </a:t>
            </a:r>
            <a:endParaRPr lang="en-US" sz="8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 y="3364873"/>
            <a:ext cx="24384000" cy="4870564"/>
          </a:xfrm>
          <a:prstGeom prst="rect">
            <a:avLst/>
          </a:prstGeom>
        </p:spPr>
        <p:txBody>
          <a:bodyPr wrap="square">
            <a:spAutoFit/>
          </a:bodyPr>
          <a:lstStyle/>
          <a:p>
            <a:pPr lvl="0">
              <a:lnSpc>
                <a:spcPct val="115000"/>
              </a:lnSpc>
              <a:spcAft>
                <a:spcPts val="1000"/>
              </a:spcAft>
            </a:pPr>
            <a:r>
              <a:rPr lang="en-US" sz="4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But we see him who for a little while was made lower than the angels, namely Jesus, crowned with glory and honor because of the suffering of death, so that by the grace of God he might taste death for </a:t>
            </a:r>
            <a:r>
              <a:rPr lang="en-US" sz="54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everyone.</a:t>
            </a:r>
            <a:br>
              <a:rPr lang="en-US" sz="54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For </a:t>
            </a:r>
            <a:r>
              <a:rPr lang="en-US" sz="5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it was fitting that </a:t>
            </a:r>
            <a:r>
              <a:rPr lang="en-US" sz="54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he…should </a:t>
            </a:r>
            <a:r>
              <a:rPr lang="en-US" sz="5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make the founder of their salvation perfect through suffering</a:t>
            </a:r>
            <a:r>
              <a:rPr lang="en-US" sz="54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 </a:t>
            </a:r>
            <a:r>
              <a:rPr lang="en-US" sz="44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Hebrews 2:9-10</a:t>
            </a:r>
          </a:p>
        </p:txBody>
      </p:sp>
      <p:sp>
        <p:nvSpPr>
          <p:cNvPr id="9" name="Rectangle 8"/>
          <p:cNvSpPr/>
          <p:nvPr/>
        </p:nvSpPr>
        <p:spPr>
          <a:xfrm>
            <a:off x="0" y="9009478"/>
            <a:ext cx="24383999" cy="1506310"/>
          </a:xfrm>
          <a:prstGeom prst="rect">
            <a:avLst/>
          </a:prstGeom>
        </p:spPr>
        <p:txBody>
          <a:bodyPr wrap="square">
            <a:spAutoFit/>
          </a:bodyPr>
          <a:lstStyle/>
          <a:p>
            <a:pPr lvl="0">
              <a:lnSpc>
                <a:spcPct val="115000"/>
              </a:lnSpc>
              <a:spcAft>
                <a:spcPts val="1000"/>
              </a:spcAft>
            </a:pPr>
            <a:r>
              <a:rPr lang="en-US" sz="8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Do not neglect the message of salvation</a:t>
            </a:r>
            <a:endParaRPr lang="en-US" sz="8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898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0F3E"/>
        </a:solidFill>
        <a:effectLst/>
      </p:bgPr>
    </p:bg>
    <p:spTree>
      <p:nvGrpSpPr>
        <p:cNvPr id="1" name=""/>
        <p:cNvGrpSpPr/>
        <p:nvPr/>
      </p:nvGrpSpPr>
      <p:grpSpPr>
        <a:xfrm>
          <a:off x="0" y="0"/>
          <a:ext cx="0" cy="0"/>
          <a:chOff x="0" y="0"/>
          <a:chExt cx="0" cy="0"/>
        </a:xfrm>
      </p:grpSpPr>
      <p:sp>
        <p:nvSpPr>
          <p:cNvPr id="17" name="TextBox 16"/>
          <p:cNvSpPr txBox="1"/>
          <p:nvPr/>
        </p:nvSpPr>
        <p:spPr>
          <a:xfrm>
            <a:off x="857250" y="409623"/>
            <a:ext cx="22374225" cy="70275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rPr>
              <a:t>For surely it is not angels that he helps, but he </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
            </a:r>
            <a:b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b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helps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rPr>
              <a:t>the offspring of Abraham. </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Therefore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rPr>
              <a:t>he had </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
            </a:r>
            <a:b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b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to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rPr>
              <a:t>be made like his brothers in every respect, </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
            </a:r>
            <a:b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b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so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rPr>
              <a:t>that he might become a merciful </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
            </a:r>
            <a:b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b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and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rPr>
              <a:t>faithful </a:t>
            </a:r>
            <a:r>
              <a:rPr lang="en-US" sz="7200" i="1" dirty="0">
                <a:solidFill>
                  <a:schemeClr val="tx1"/>
                </a:solidFill>
                <a:effectLst>
                  <a:outerShdw blurRad="38100" dist="38100" dir="2700000" algn="tl">
                    <a:srgbClr val="000000">
                      <a:alpha val="43137"/>
                    </a:srgbClr>
                  </a:outerShdw>
                </a:effectLst>
                <a:latin typeface="Century Gothic" panose="020B0502020202020204" pitchFamily="34" charset="0"/>
              </a:rPr>
              <a:t>high priest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rPr>
              <a:t>in the service of God, </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
            </a:r>
            <a:b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b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to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rPr>
              <a:t>make propitiation for the sins of the people</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a:t>
            </a:r>
            <a:b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br>
            <a:r>
              <a:rPr lang="en-US" sz="48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4800" i="1" dirty="0" smtClean="0">
                <a:solidFill>
                  <a:schemeClr val="tx1"/>
                </a:solidFill>
                <a:effectLst>
                  <a:outerShdw blurRad="38100" dist="38100" dir="2700000" algn="tl">
                    <a:srgbClr val="000000">
                      <a:alpha val="43137"/>
                    </a:srgbClr>
                  </a:outerShdw>
                </a:effectLst>
                <a:latin typeface="Century Gothic" panose="020B0502020202020204" pitchFamily="34" charset="0"/>
              </a:rPr>
              <a:t>Hebrews 2:16-17</a:t>
            </a:r>
            <a:r>
              <a:rPr lang="en-US" sz="48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a:t>
            </a:r>
            <a:endParaRPr kumimoji="0" lang="en-US" sz="6000" i="1" u="none" strike="noStrike" cap="none" spc="0" normalizeH="0" baseline="0" dirty="0">
              <a:ln>
                <a:noFill/>
              </a:ln>
              <a:solidFill>
                <a:schemeClr val="tx1"/>
              </a:solidFill>
              <a:effectLst>
                <a:outerShdw blurRad="38100" dist="38100" dir="2700000" algn="tl">
                  <a:srgbClr val="000000">
                    <a:alpha val="43137"/>
                  </a:srgbClr>
                </a:outerShdw>
              </a:effectLst>
              <a:uFillTx/>
              <a:latin typeface="Century Gothic" panose="020B0502020202020204" pitchFamily="34" charset="0"/>
              <a:sym typeface="Helvetica Light"/>
            </a:endParaRPr>
          </a:p>
        </p:txBody>
      </p:sp>
      <p:pic>
        <p:nvPicPr>
          <p:cNvPr id="3074" name="Picture 2" descr="http://illbehonest.com/wp-content/uploads/2014/06/1536-Jesus-Christ-our-Great-High-Priest-Tim-Conway.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02" t="27785" r="16783" b="39923"/>
          <a:stretch/>
        </p:blipFill>
        <p:spPr bwMode="auto">
          <a:xfrm>
            <a:off x="16144874" y="11378178"/>
            <a:ext cx="8239125" cy="2337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7250" y="7811565"/>
            <a:ext cx="22374225"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For because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rPr>
              <a:t>he himself has suffered when tempted, he is able to help those who are being </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t>tempted.</a:t>
            </a:r>
            <a:b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rPr>
            </a:br>
            <a:r>
              <a:rPr lang="en-US" sz="48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4800" i="1" dirty="0" smtClean="0">
                <a:solidFill>
                  <a:schemeClr val="tx1"/>
                </a:solidFill>
                <a:effectLst>
                  <a:outerShdw blurRad="38100" dist="38100" dir="2700000" algn="tl">
                    <a:srgbClr val="000000">
                      <a:alpha val="43137"/>
                    </a:srgbClr>
                  </a:outerShdw>
                </a:effectLst>
                <a:latin typeface="Century Gothic" panose="020B0502020202020204" pitchFamily="34" charset="0"/>
              </a:rPr>
              <a:t>Hebrews 2:16-17</a:t>
            </a:r>
            <a:r>
              <a:rPr lang="en-US" sz="48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a:t>
            </a:r>
            <a:endParaRPr kumimoji="0" lang="en-US" sz="6000" i="1" u="none" strike="noStrike" cap="none" spc="0" normalizeH="0" baseline="0" dirty="0">
              <a:ln>
                <a:noFill/>
              </a:ln>
              <a:solidFill>
                <a:schemeClr val="tx1"/>
              </a:solidFill>
              <a:effectLst>
                <a:outerShdw blurRad="38100" dist="38100" dir="2700000" algn="tl">
                  <a:srgbClr val="000000">
                    <a:alpha val="43137"/>
                  </a:srgbClr>
                </a:outerShdw>
              </a:effectLst>
              <a:uFillTx/>
              <a:latin typeface="Century Gothic" panose="020B0502020202020204" pitchFamily="34" charset="0"/>
              <a:sym typeface="Helvetica Light"/>
            </a:endParaRPr>
          </a:p>
        </p:txBody>
      </p:sp>
    </p:spTree>
    <p:extLst>
      <p:ext uri="{BB962C8B-B14F-4D97-AF65-F5344CB8AC3E}">
        <p14:creationId xmlns:p14="http://schemas.microsoft.com/office/powerpoint/2010/main" val="330133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411597" y="1469747"/>
            <a:ext cx="14274221" cy="1381725"/>
          </a:xfrm>
          <a:prstGeom prst="rect">
            <a:avLst/>
          </a:prstGeom>
        </p:spPr>
        <p:txBody>
          <a:bodyPr wrap="square">
            <a:spAutoFit/>
          </a:bodyPr>
          <a:lstStyle/>
          <a:p>
            <a:pPr algn="l">
              <a:lnSpc>
                <a:spcPct val="115000"/>
              </a:lnSpc>
              <a:spcAft>
                <a:spcPts val="1000"/>
              </a:spcAft>
            </a:pPr>
            <a:r>
              <a:rPr lang="en-US" sz="8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Jesus is greater than </a:t>
            </a:r>
            <a:r>
              <a:rPr lang="en-US" sz="8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Moses</a:t>
            </a:r>
            <a:endParaRPr lang="en-US" sz="80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 y="3364873"/>
            <a:ext cx="24384000" cy="4043158"/>
          </a:xfrm>
          <a:prstGeom prst="rect">
            <a:avLst/>
          </a:prstGeom>
        </p:spPr>
        <p:txBody>
          <a:bodyPr wrap="square">
            <a:spAutoFit/>
          </a:bodyPr>
          <a:lstStyle/>
          <a:p>
            <a:pPr>
              <a:lnSpc>
                <a:spcPct val="115000"/>
              </a:lnSpc>
              <a:spcAft>
                <a:spcPts val="1000"/>
              </a:spcAft>
            </a:pPr>
            <a:r>
              <a:rPr lang="en-US"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Now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Moses was faithful in all God's house as a servant,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testify to the things that were to be spoken later, </a:t>
            </a:r>
            <a:endPar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but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Christ is faithful over God's house as a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son.</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Hebrews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3:5-6</a:t>
            </a:r>
            <a:endPar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0" y="9009478"/>
            <a:ext cx="24383999" cy="1649682"/>
          </a:xfrm>
          <a:prstGeom prst="rect">
            <a:avLst/>
          </a:prstGeom>
        </p:spPr>
        <p:txBody>
          <a:bodyPr wrap="square">
            <a:spAutoFit/>
          </a:bodyPr>
          <a:lstStyle/>
          <a:p>
            <a:pPr>
              <a:lnSpc>
                <a:spcPct val="115000"/>
              </a:lnSpc>
              <a:spcAft>
                <a:spcPts val="1000"/>
              </a:spcAft>
            </a:pPr>
            <a:r>
              <a:rPr lang="en-US" sz="88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Do not </a:t>
            </a:r>
            <a:r>
              <a:rPr lang="en-US" sz="88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harden your heart and miss the rest</a:t>
            </a:r>
            <a:endParaRPr lang="en-US" sz="8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26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0F3E"/>
        </a:solidFill>
        <a:effectLst/>
      </p:bgPr>
    </p:bg>
    <p:spTree>
      <p:nvGrpSpPr>
        <p:cNvPr id="1" name=""/>
        <p:cNvGrpSpPr/>
        <p:nvPr/>
      </p:nvGrpSpPr>
      <p:grpSpPr>
        <a:xfrm>
          <a:off x="0" y="0"/>
          <a:ext cx="0" cy="0"/>
          <a:chOff x="0" y="0"/>
          <a:chExt cx="0" cy="0"/>
        </a:xfrm>
      </p:grpSpPr>
      <p:sp>
        <p:nvSpPr>
          <p:cNvPr id="17" name="TextBox 16"/>
          <p:cNvSpPr txBox="1"/>
          <p:nvPr/>
        </p:nvSpPr>
        <p:spPr>
          <a:xfrm>
            <a:off x="0" y="420696"/>
            <a:ext cx="24383998" cy="5919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a:effectLst>
                  <a:outerShdw blurRad="38100" dist="38100" dir="2700000" algn="tl">
                    <a:srgbClr val="000000">
                      <a:alpha val="43137"/>
                    </a:srgbClr>
                  </a:outerShdw>
                </a:effectLst>
                <a:latin typeface="Century Gothic" panose="020B0502020202020204" pitchFamily="34" charset="0"/>
              </a:rPr>
              <a:t>Since then we have a great high priest who has passed through the heavens, Jesus, the Son of God, let us hold fast our confession. </a:t>
            </a:r>
            <a:r>
              <a:rPr lang="en-US" sz="6600" dirty="0" smtClean="0">
                <a:effectLst>
                  <a:outerShdw blurRad="38100" dist="38100" dir="2700000" algn="tl">
                    <a:srgbClr val="000000">
                      <a:alpha val="43137"/>
                    </a:srgbClr>
                  </a:outerShdw>
                </a:effectLst>
                <a:latin typeface="Century Gothic" panose="020B0502020202020204" pitchFamily="34" charset="0"/>
              </a:rPr>
              <a:t>For </a:t>
            </a:r>
            <a:r>
              <a:rPr lang="en-US" sz="6600" dirty="0">
                <a:effectLst>
                  <a:outerShdw blurRad="38100" dist="38100" dir="2700000" algn="tl">
                    <a:srgbClr val="000000">
                      <a:alpha val="43137"/>
                    </a:srgbClr>
                  </a:outerShdw>
                </a:effectLst>
                <a:latin typeface="Century Gothic" panose="020B0502020202020204" pitchFamily="34" charset="0"/>
              </a:rPr>
              <a:t>we do not have a high priest who is unable to sympathize with our weaknesses, </a:t>
            </a:r>
            <a:r>
              <a:rPr lang="en-US" sz="6600" dirty="0" smtClean="0">
                <a:effectLst>
                  <a:outerShdw blurRad="38100" dist="38100" dir="2700000" algn="tl">
                    <a:srgbClr val="000000">
                      <a:alpha val="43137"/>
                    </a:srgbClr>
                  </a:outerShdw>
                </a:effectLst>
                <a:latin typeface="Century Gothic" panose="020B0502020202020204" pitchFamily="34" charset="0"/>
              </a:rPr>
              <a:t>but </a:t>
            </a:r>
            <a:r>
              <a:rPr lang="en-US" sz="6600" dirty="0">
                <a:effectLst>
                  <a:outerShdw blurRad="38100" dist="38100" dir="2700000" algn="tl">
                    <a:srgbClr val="000000">
                      <a:alpha val="43137"/>
                    </a:srgbClr>
                  </a:outerShdw>
                </a:effectLst>
                <a:latin typeface="Century Gothic" panose="020B0502020202020204" pitchFamily="34" charset="0"/>
              </a:rPr>
              <a:t>one who in every respect has been tempted as we are, yet without sin</a:t>
            </a:r>
            <a:r>
              <a:rPr lang="en-US" sz="6600" dirty="0" smtClean="0">
                <a:effectLst>
                  <a:outerShdw blurRad="38100" dist="38100" dir="2700000" algn="tl">
                    <a:srgbClr val="000000">
                      <a:alpha val="43137"/>
                    </a:srgbClr>
                  </a:outerShdw>
                </a:effectLst>
                <a:latin typeface="Century Gothic" panose="020B0502020202020204" pitchFamily="34" charset="0"/>
              </a:rPr>
              <a:t>.</a:t>
            </a:r>
          </a:p>
          <a:p>
            <a:r>
              <a:rPr lang="en-US" sz="4800" i="1" dirty="0" smtClean="0">
                <a:effectLst>
                  <a:outerShdw blurRad="38100" dist="38100" dir="2700000" algn="tl">
                    <a:srgbClr val="000000">
                      <a:alpha val="43137"/>
                    </a:srgbClr>
                  </a:outerShdw>
                </a:effectLst>
                <a:latin typeface="Century Gothic" panose="020B0502020202020204" pitchFamily="34" charset="0"/>
              </a:rPr>
              <a:t>									</a:t>
            </a:r>
            <a:r>
              <a:rPr lang="en-US" sz="4800" i="1" dirty="0" smtClean="0">
                <a:effectLst>
                  <a:outerShdw blurRad="38100" dist="38100" dir="2700000" algn="tl">
                    <a:srgbClr val="000000">
                      <a:alpha val="43137"/>
                    </a:srgbClr>
                  </a:outerShdw>
                </a:effectLst>
                <a:latin typeface="Century Gothic" panose="020B0502020202020204" pitchFamily="34" charset="0"/>
              </a:rPr>
              <a:t>Hebrews </a:t>
            </a:r>
            <a:r>
              <a:rPr lang="en-US" sz="4800" i="1" dirty="0" smtClean="0">
                <a:effectLst>
                  <a:outerShdw blurRad="38100" dist="38100" dir="2700000" algn="tl">
                    <a:srgbClr val="000000">
                      <a:alpha val="43137"/>
                    </a:srgbClr>
                  </a:outerShdw>
                </a:effectLst>
                <a:latin typeface="Century Gothic" panose="020B0502020202020204" pitchFamily="34" charset="0"/>
              </a:rPr>
              <a:t>4:14-15 </a:t>
            </a:r>
            <a:endParaRPr lang="en-US" sz="6000" i="1" dirty="0">
              <a:effectLst>
                <a:outerShdw blurRad="38100" dist="38100" dir="2700000" algn="tl">
                  <a:srgbClr val="000000">
                    <a:alpha val="43137"/>
                  </a:srgbClr>
                </a:outerShdw>
              </a:effectLst>
              <a:latin typeface="Century Gothic" panose="020B0502020202020204" pitchFamily="34" charset="0"/>
            </a:endParaRPr>
          </a:p>
        </p:txBody>
      </p:sp>
      <p:pic>
        <p:nvPicPr>
          <p:cNvPr id="3074" name="Picture 2" descr="http://illbehonest.com/wp-content/uploads/2014/06/1536-Jesus-Christ-our-Great-High-Priest-Tim-Conway.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02" t="27785" r="16783" b="39923"/>
          <a:stretch/>
        </p:blipFill>
        <p:spPr bwMode="auto">
          <a:xfrm>
            <a:off x="16144874" y="11378178"/>
            <a:ext cx="8239125" cy="2337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915099"/>
            <a:ext cx="24383998" cy="3888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a:effectLst>
                  <a:outerShdw blurRad="38100" dist="38100" dir="2700000" algn="tl">
                    <a:srgbClr val="000000">
                      <a:alpha val="43137"/>
                    </a:srgbClr>
                  </a:outerShdw>
                </a:effectLst>
                <a:latin typeface="Century Gothic" panose="020B0502020202020204" pitchFamily="34" charset="0"/>
              </a:rPr>
              <a:t> Let us then with confidence </a:t>
            </a:r>
            <a:r>
              <a:rPr lang="en-US" sz="6600" b="1" i="1" dirty="0">
                <a:effectLst>
                  <a:outerShdw blurRad="38100" dist="38100" dir="2700000" algn="tl">
                    <a:srgbClr val="000000">
                      <a:alpha val="43137"/>
                    </a:srgbClr>
                  </a:outerShdw>
                </a:effectLst>
                <a:latin typeface="Century Gothic" panose="020B0502020202020204" pitchFamily="34" charset="0"/>
              </a:rPr>
              <a:t>draw near </a:t>
            </a:r>
            <a:r>
              <a:rPr lang="en-US" sz="6600" b="1" i="1" dirty="0" smtClean="0">
                <a:effectLst>
                  <a:outerShdw blurRad="38100" dist="38100" dir="2700000" algn="tl">
                    <a:srgbClr val="000000">
                      <a:alpha val="43137"/>
                    </a:srgbClr>
                  </a:outerShdw>
                </a:effectLst>
                <a:latin typeface="Century Gothic" panose="020B0502020202020204" pitchFamily="34" charset="0"/>
              </a:rPr>
              <a:t/>
            </a:r>
            <a:br>
              <a:rPr lang="en-US" sz="6600" b="1" i="1" dirty="0" smtClean="0">
                <a:effectLst>
                  <a:outerShdw blurRad="38100" dist="38100" dir="2700000" algn="tl">
                    <a:srgbClr val="000000">
                      <a:alpha val="43137"/>
                    </a:srgbClr>
                  </a:outerShdw>
                </a:effectLst>
                <a:latin typeface="Century Gothic" panose="020B0502020202020204" pitchFamily="34" charset="0"/>
              </a:rPr>
            </a:br>
            <a:r>
              <a:rPr lang="en-US" sz="6600" dirty="0" smtClean="0">
                <a:effectLst>
                  <a:outerShdw blurRad="38100" dist="38100" dir="2700000" algn="tl">
                    <a:srgbClr val="000000">
                      <a:alpha val="43137"/>
                    </a:srgbClr>
                  </a:outerShdw>
                </a:effectLst>
                <a:latin typeface="Century Gothic" panose="020B0502020202020204" pitchFamily="34" charset="0"/>
              </a:rPr>
              <a:t>to </a:t>
            </a:r>
            <a:r>
              <a:rPr lang="en-US" sz="6600" dirty="0">
                <a:effectLst>
                  <a:outerShdw blurRad="38100" dist="38100" dir="2700000" algn="tl">
                    <a:srgbClr val="000000">
                      <a:alpha val="43137"/>
                    </a:srgbClr>
                  </a:outerShdw>
                </a:effectLst>
                <a:latin typeface="Century Gothic" panose="020B0502020202020204" pitchFamily="34" charset="0"/>
              </a:rPr>
              <a:t>the throne of grace, that we may receive mercy </a:t>
            </a:r>
            <a:r>
              <a:rPr lang="en-US" sz="6600" dirty="0" smtClean="0">
                <a:effectLst>
                  <a:outerShdw blurRad="38100" dist="38100" dir="2700000" algn="tl">
                    <a:srgbClr val="000000">
                      <a:alpha val="43137"/>
                    </a:srgbClr>
                  </a:outerShdw>
                </a:effectLst>
                <a:latin typeface="Century Gothic" panose="020B0502020202020204" pitchFamily="34" charset="0"/>
              </a:rPr>
              <a:t/>
            </a:r>
            <a:br>
              <a:rPr lang="en-US" sz="6600" dirty="0" smtClean="0">
                <a:effectLst>
                  <a:outerShdw blurRad="38100" dist="38100" dir="2700000" algn="tl">
                    <a:srgbClr val="000000">
                      <a:alpha val="43137"/>
                    </a:srgbClr>
                  </a:outerShdw>
                </a:effectLst>
                <a:latin typeface="Century Gothic" panose="020B0502020202020204" pitchFamily="34" charset="0"/>
              </a:rPr>
            </a:br>
            <a:r>
              <a:rPr lang="en-US" sz="6600" dirty="0" smtClean="0">
                <a:effectLst>
                  <a:outerShdw blurRad="38100" dist="38100" dir="2700000" algn="tl">
                    <a:srgbClr val="000000">
                      <a:alpha val="43137"/>
                    </a:srgbClr>
                  </a:outerShdw>
                </a:effectLst>
                <a:latin typeface="Century Gothic" panose="020B0502020202020204" pitchFamily="34" charset="0"/>
              </a:rPr>
              <a:t>and </a:t>
            </a:r>
            <a:r>
              <a:rPr lang="en-US" sz="6600" dirty="0">
                <a:effectLst>
                  <a:outerShdw blurRad="38100" dist="38100" dir="2700000" algn="tl">
                    <a:srgbClr val="000000">
                      <a:alpha val="43137"/>
                    </a:srgbClr>
                  </a:outerShdw>
                </a:effectLst>
                <a:latin typeface="Century Gothic" panose="020B0502020202020204" pitchFamily="34" charset="0"/>
              </a:rPr>
              <a:t>find grace to help in time of need</a:t>
            </a:r>
            <a:r>
              <a:rPr lang="en-US" sz="6600" dirty="0" smtClean="0">
                <a:effectLst>
                  <a:outerShdw blurRad="38100" dist="38100" dir="2700000" algn="tl">
                    <a:srgbClr val="000000">
                      <a:alpha val="43137"/>
                    </a:srgbClr>
                  </a:outerShdw>
                </a:effectLst>
                <a:latin typeface="Century Gothic" panose="020B0502020202020204" pitchFamily="34" charset="0"/>
              </a:rPr>
              <a:t>.</a:t>
            </a:r>
            <a:r>
              <a:rPr lang="en-US" sz="6600" dirty="0" smtClean="0">
                <a:effectLst>
                  <a:outerShdw blurRad="38100" dist="38100" dir="2700000" algn="tl">
                    <a:srgbClr val="000000">
                      <a:alpha val="43137"/>
                    </a:srgbClr>
                  </a:outerShdw>
                </a:effectLst>
                <a:latin typeface="Century Gothic" panose="020B0502020202020204" pitchFamily="34" charset="0"/>
              </a:rPr>
              <a:t/>
            </a:r>
            <a:br>
              <a:rPr lang="en-US" sz="6600" dirty="0" smtClean="0">
                <a:effectLst>
                  <a:outerShdw blurRad="38100" dist="38100" dir="2700000" algn="tl">
                    <a:srgbClr val="000000">
                      <a:alpha val="43137"/>
                    </a:srgbClr>
                  </a:outerShdw>
                </a:effectLst>
                <a:latin typeface="Century Gothic" panose="020B0502020202020204" pitchFamily="34" charset="0"/>
              </a:rPr>
            </a:br>
            <a:r>
              <a:rPr lang="en-US" sz="4800" i="1" dirty="0" smtClean="0">
                <a:effectLst>
                  <a:outerShdw blurRad="38100" dist="38100" dir="2700000" algn="tl">
                    <a:srgbClr val="000000">
                      <a:alpha val="43137"/>
                    </a:srgbClr>
                  </a:outerShdw>
                </a:effectLst>
                <a:latin typeface="Century Gothic" panose="020B0502020202020204" pitchFamily="34" charset="0"/>
              </a:rPr>
              <a:t>									Hebrews </a:t>
            </a:r>
            <a:r>
              <a:rPr lang="en-US" sz="4800" i="1" dirty="0" smtClean="0">
                <a:effectLst>
                  <a:outerShdw blurRad="38100" dist="38100" dir="2700000" algn="tl">
                    <a:srgbClr val="000000">
                      <a:alpha val="43137"/>
                    </a:srgbClr>
                  </a:outerShdw>
                </a:effectLst>
                <a:latin typeface="Century Gothic" panose="020B0502020202020204" pitchFamily="34" charset="0"/>
              </a:rPr>
              <a:t>4:16 </a:t>
            </a:r>
            <a:endParaRPr lang="en-US" sz="6000" i="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75757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57" y="11818182"/>
            <a:ext cx="1537733" cy="1530929"/>
          </a:xfrm>
          <a:prstGeom prst="rect">
            <a:avLst/>
          </a:prstGeom>
        </p:spPr>
      </p:pic>
      <p:pic>
        <p:nvPicPr>
          <p:cNvPr id="2050" name="Picture 2" descr="https://wallpaperscraft.com/image/wood_paper_background_surface_lights_50716_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5462" y="12503694"/>
            <a:ext cx="1033434" cy="1028861"/>
          </a:xfrm>
          <a:prstGeom prst="rect">
            <a:avLst/>
          </a:prstGeom>
        </p:spPr>
      </p:pic>
      <p:sp>
        <p:nvSpPr>
          <p:cNvPr id="13" name="Rectangle 12"/>
          <p:cNvSpPr/>
          <p:nvPr/>
        </p:nvSpPr>
        <p:spPr>
          <a:xfrm>
            <a:off x="411597" y="1469747"/>
            <a:ext cx="20362428" cy="1381725"/>
          </a:xfrm>
          <a:prstGeom prst="rect">
            <a:avLst/>
          </a:prstGeom>
        </p:spPr>
        <p:txBody>
          <a:bodyPr wrap="square">
            <a:spAutoFit/>
          </a:bodyPr>
          <a:lstStyle/>
          <a:p>
            <a:pPr algn="l">
              <a:lnSpc>
                <a:spcPct val="115000"/>
              </a:lnSpc>
              <a:spcAft>
                <a:spcPts val="1000"/>
              </a:spcAft>
            </a:pPr>
            <a:r>
              <a:rPr lang="en-US" sz="8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Jesus is greater than </a:t>
            </a:r>
            <a:r>
              <a:rPr lang="en-US" sz="8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Melchizedek</a:t>
            </a:r>
            <a:endParaRPr lang="en-US" sz="80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 y="3364873"/>
            <a:ext cx="24384000" cy="6910097"/>
          </a:xfrm>
          <a:prstGeom prst="rect">
            <a:avLst/>
          </a:prstGeom>
        </p:spPr>
        <p:txBody>
          <a:bodyPr wrap="square">
            <a:spAutoFit/>
          </a:bodyPr>
          <a:lstStyle/>
          <a:p>
            <a:pPr>
              <a:lnSpc>
                <a:spcPct val="115000"/>
              </a:lnSpc>
              <a:spcAft>
                <a:spcPts val="1000"/>
              </a:spcAft>
            </a:pPr>
            <a:r>
              <a:rPr lang="en-US"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This makes Jesus the guarantor of a better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covenant.</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former priests were many in number, because they were prevented by death from continuing in office,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but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 holds his priesthood permanently, because he continues forever.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Consequently</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he is able to save to the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uttermost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those who draw near to God through him,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since </a:t>
            </a:r>
            <a:r>
              <a:rPr lang="en-US" sz="5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 always lives to make intercession for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them.</a:t>
            </a:r>
            <a:b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5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Hebrews </a:t>
            </a:r>
            <a:r>
              <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7:22-25</a:t>
            </a:r>
            <a:endParaRPr lang="en-US" sz="44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0" y="10274970"/>
            <a:ext cx="24383999" cy="1506310"/>
          </a:xfrm>
          <a:prstGeom prst="rect">
            <a:avLst/>
          </a:prstGeom>
        </p:spPr>
        <p:txBody>
          <a:bodyPr wrap="square">
            <a:spAutoFit/>
          </a:bodyPr>
          <a:lstStyle/>
          <a:p>
            <a:pPr>
              <a:lnSpc>
                <a:spcPct val="115000"/>
              </a:lnSpc>
              <a:spcAft>
                <a:spcPts val="1000"/>
              </a:spcAft>
            </a:pPr>
            <a:r>
              <a:rPr lang="en-US" sz="88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Do not </a:t>
            </a:r>
            <a:r>
              <a:rPr lang="en-US" sz="88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get stuck in veiled doctrines</a:t>
            </a:r>
            <a:endParaRPr lang="en-US" sz="8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67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0F3E"/>
        </a:solidFill>
        <a:effectLst/>
      </p:bgPr>
    </p:bg>
    <p:spTree>
      <p:nvGrpSpPr>
        <p:cNvPr id="1" name=""/>
        <p:cNvGrpSpPr/>
        <p:nvPr/>
      </p:nvGrpSpPr>
      <p:grpSpPr>
        <a:xfrm>
          <a:off x="0" y="0"/>
          <a:ext cx="0" cy="0"/>
          <a:chOff x="0" y="0"/>
          <a:chExt cx="0" cy="0"/>
        </a:xfrm>
      </p:grpSpPr>
      <p:sp>
        <p:nvSpPr>
          <p:cNvPr id="17" name="TextBox 16"/>
          <p:cNvSpPr txBox="1"/>
          <p:nvPr/>
        </p:nvSpPr>
        <p:spPr>
          <a:xfrm>
            <a:off x="0" y="2117516"/>
            <a:ext cx="24383998" cy="7212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a:effectLst>
                  <a:outerShdw blurRad="38100" dist="38100" dir="2700000" algn="tl">
                    <a:srgbClr val="000000">
                      <a:alpha val="43137"/>
                    </a:srgbClr>
                  </a:outerShdw>
                </a:effectLst>
                <a:latin typeface="Century Gothic" panose="020B0502020202020204" pitchFamily="34" charset="0"/>
              </a:rPr>
              <a:t>I</a:t>
            </a:r>
            <a:r>
              <a:rPr lang="en-US" sz="6600" dirty="0" smtClean="0">
                <a:effectLst>
                  <a:outerShdw blurRad="38100" dist="38100" dir="2700000" algn="tl">
                    <a:srgbClr val="000000">
                      <a:alpha val="43137"/>
                    </a:srgbClr>
                  </a:outerShdw>
                </a:effectLst>
                <a:latin typeface="Century Gothic" panose="020B0502020202020204" pitchFamily="34" charset="0"/>
              </a:rPr>
              <a:t>t </a:t>
            </a:r>
            <a:r>
              <a:rPr lang="en-US" sz="6600" dirty="0">
                <a:effectLst>
                  <a:outerShdw blurRad="38100" dist="38100" dir="2700000" algn="tl">
                    <a:srgbClr val="000000">
                      <a:alpha val="43137"/>
                    </a:srgbClr>
                  </a:outerShdw>
                </a:effectLst>
                <a:latin typeface="Century Gothic" panose="020B0502020202020204" pitchFamily="34" charset="0"/>
              </a:rPr>
              <a:t>was </a:t>
            </a:r>
            <a:r>
              <a:rPr lang="en-US" sz="6600" dirty="0" smtClean="0">
                <a:effectLst>
                  <a:outerShdw blurRad="38100" dist="38100" dir="2700000" algn="tl">
                    <a:srgbClr val="000000">
                      <a:alpha val="43137"/>
                    </a:srgbClr>
                  </a:outerShdw>
                </a:effectLst>
                <a:latin typeface="Century Gothic" panose="020B0502020202020204" pitchFamily="34" charset="0"/>
              </a:rPr>
              <a:t>fitting </a:t>
            </a:r>
            <a:r>
              <a:rPr lang="en-US" sz="6600" dirty="0">
                <a:effectLst>
                  <a:outerShdw blurRad="38100" dist="38100" dir="2700000" algn="tl">
                    <a:srgbClr val="000000">
                      <a:alpha val="43137"/>
                    </a:srgbClr>
                  </a:outerShdw>
                </a:effectLst>
                <a:latin typeface="Century Gothic" panose="020B0502020202020204" pitchFamily="34" charset="0"/>
              </a:rPr>
              <a:t>that we should have such a high priest, holy, innocent, unstained, separated from sinners, </a:t>
            </a:r>
            <a:r>
              <a:rPr lang="en-US" sz="6600" dirty="0" smtClean="0">
                <a:effectLst>
                  <a:outerShdw blurRad="38100" dist="38100" dir="2700000" algn="tl">
                    <a:srgbClr val="000000">
                      <a:alpha val="43137"/>
                    </a:srgbClr>
                  </a:outerShdw>
                </a:effectLst>
                <a:latin typeface="Century Gothic" panose="020B0502020202020204" pitchFamily="34" charset="0"/>
              </a:rPr>
              <a:t/>
            </a:r>
            <a:br>
              <a:rPr lang="en-US" sz="6600" dirty="0" smtClean="0">
                <a:effectLst>
                  <a:outerShdw blurRad="38100" dist="38100" dir="2700000" algn="tl">
                    <a:srgbClr val="000000">
                      <a:alpha val="43137"/>
                    </a:srgbClr>
                  </a:outerShdw>
                </a:effectLst>
                <a:latin typeface="Century Gothic" panose="020B0502020202020204" pitchFamily="34" charset="0"/>
              </a:rPr>
            </a:br>
            <a:r>
              <a:rPr lang="en-US" sz="6600" dirty="0" smtClean="0">
                <a:effectLst>
                  <a:outerShdw blurRad="38100" dist="38100" dir="2700000" algn="tl">
                    <a:srgbClr val="000000">
                      <a:alpha val="43137"/>
                    </a:srgbClr>
                  </a:outerShdw>
                </a:effectLst>
                <a:latin typeface="Century Gothic" panose="020B0502020202020204" pitchFamily="34" charset="0"/>
              </a:rPr>
              <a:t>and </a:t>
            </a:r>
            <a:r>
              <a:rPr lang="en-US" sz="6600" dirty="0">
                <a:effectLst>
                  <a:outerShdw blurRad="38100" dist="38100" dir="2700000" algn="tl">
                    <a:srgbClr val="000000">
                      <a:alpha val="43137"/>
                    </a:srgbClr>
                  </a:outerShdw>
                </a:effectLst>
                <a:latin typeface="Century Gothic" panose="020B0502020202020204" pitchFamily="34" charset="0"/>
              </a:rPr>
              <a:t>exalted above the heavens. </a:t>
            </a:r>
            <a:r>
              <a:rPr lang="en-US" sz="6600" dirty="0" smtClean="0">
                <a:effectLst>
                  <a:outerShdw blurRad="38100" dist="38100" dir="2700000" algn="tl">
                    <a:srgbClr val="000000">
                      <a:alpha val="43137"/>
                    </a:srgbClr>
                  </a:outerShdw>
                </a:effectLst>
                <a:latin typeface="Century Gothic" panose="020B0502020202020204" pitchFamily="34" charset="0"/>
              </a:rPr>
              <a:t>He </a:t>
            </a:r>
            <a:r>
              <a:rPr lang="en-US" sz="6600" dirty="0">
                <a:effectLst>
                  <a:outerShdw blurRad="38100" dist="38100" dir="2700000" algn="tl">
                    <a:srgbClr val="000000">
                      <a:alpha val="43137"/>
                    </a:srgbClr>
                  </a:outerShdw>
                </a:effectLst>
                <a:latin typeface="Century Gothic" panose="020B0502020202020204" pitchFamily="34" charset="0"/>
              </a:rPr>
              <a:t>has no need, </a:t>
            </a:r>
            <a:r>
              <a:rPr lang="en-US" sz="6600" dirty="0" smtClean="0">
                <a:effectLst>
                  <a:outerShdw blurRad="38100" dist="38100" dir="2700000" algn="tl">
                    <a:srgbClr val="000000">
                      <a:alpha val="43137"/>
                    </a:srgbClr>
                  </a:outerShdw>
                </a:effectLst>
                <a:latin typeface="Century Gothic" panose="020B0502020202020204" pitchFamily="34" charset="0"/>
              </a:rPr>
              <a:t/>
            </a:r>
            <a:br>
              <a:rPr lang="en-US" sz="6600" dirty="0" smtClean="0">
                <a:effectLst>
                  <a:outerShdw blurRad="38100" dist="38100" dir="2700000" algn="tl">
                    <a:srgbClr val="000000">
                      <a:alpha val="43137"/>
                    </a:srgbClr>
                  </a:outerShdw>
                </a:effectLst>
                <a:latin typeface="Century Gothic" panose="020B0502020202020204" pitchFamily="34" charset="0"/>
              </a:rPr>
            </a:br>
            <a:r>
              <a:rPr lang="en-US" sz="6600" dirty="0" smtClean="0">
                <a:effectLst>
                  <a:outerShdw blurRad="38100" dist="38100" dir="2700000" algn="tl">
                    <a:srgbClr val="000000">
                      <a:alpha val="43137"/>
                    </a:srgbClr>
                  </a:outerShdw>
                </a:effectLst>
                <a:latin typeface="Century Gothic" panose="020B0502020202020204" pitchFamily="34" charset="0"/>
              </a:rPr>
              <a:t>like </a:t>
            </a:r>
            <a:r>
              <a:rPr lang="en-US" sz="6600" dirty="0">
                <a:effectLst>
                  <a:outerShdw blurRad="38100" dist="38100" dir="2700000" algn="tl">
                    <a:srgbClr val="000000">
                      <a:alpha val="43137"/>
                    </a:srgbClr>
                  </a:outerShdw>
                </a:effectLst>
                <a:latin typeface="Century Gothic" panose="020B0502020202020204" pitchFamily="34" charset="0"/>
              </a:rPr>
              <a:t>those high priests, to offer sacrifices daily, </a:t>
            </a:r>
            <a:r>
              <a:rPr lang="en-US" sz="6600" dirty="0" smtClean="0">
                <a:effectLst>
                  <a:outerShdw blurRad="38100" dist="38100" dir="2700000" algn="tl">
                    <a:srgbClr val="000000">
                      <a:alpha val="43137"/>
                    </a:srgbClr>
                  </a:outerShdw>
                </a:effectLst>
                <a:latin typeface="Century Gothic" panose="020B0502020202020204" pitchFamily="34" charset="0"/>
              </a:rPr>
              <a:t/>
            </a:r>
            <a:br>
              <a:rPr lang="en-US" sz="6600" dirty="0" smtClean="0">
                <a:effectLst>
                  <a:outerShdw blurRad="38100" dist="38100" dir="2700000" algn="tl">
                    <a:srgbClr val="000000">
                      <a:alpha val="43137"/>
                    </a:srgbClr>
                  </a:outerShdw>
                </a:effectLst>
                <a:latin typeface="Century Gothic" panose="020B0502020202020204" pitchFamily="34" charset="0"/>
              </a:rPr>
            </a:br>
            <a:r>
              <a:rPr lang="en-US" sz="6600" dirty="0" smtClean="0">
                <a:effectLst>
                  <a:outerShdw blurRad="38100" dist="38100" dir="2700000" algn="tl">
                    <a:srgbClr val="000000">
                      <a:alpha val="43137"/>
                    </a:srgbClr>
                  </a:outerShdw>
                </a:effectLst>
                <a:latin typeface="Century Gothic" panose="020B0502020202020204" pitchFamily="34" charset="0"/>
              </a:rPr>
              <a:t>first </a:t>
            </a:r>
            <a:r>
              <a:rPr lang="en-US" sz="6600" dirty="0">
                <a:effectLst>
                  <a:outerShdw blurRad="38100" dist="38100" dir="2700000" algn="tl">
                    <a:srgbClr val="000000">
                      <a:alpha val="43137"/>
                    </a:srgbClr>
                  </a:outerShdw>
                </a:effectLst>
                <a:latin typeface="Century Gothic" panose="020B0502020202020204" pitchFamily="34" charset="0"/>
              </a:rPr>
              <a:t>for his own sins and then for those of the people, </a:t>
            </a:r>
            <a:r>
              <a:rPr lang="en-US" sz="6600" dirty="0" smtClean="0">
                <a:effectLst>
                  <a:outerShdw blurRad="38100" dist="38100" dir="2700000" algn="tl">
                    <a:srgbClr val="000000">
                      <a:alpha val="43137"/>
                    </a:srgbClr>
                  </a:outerShdw>
                </a:effectLst>
                <a:latin typeface="Century Gothic" panose="020B0502020202020204" pitchFamily="34" charset="0"/>
              </a:rPr>
              <a:t/>
            </a:r>
            <a:br>
              <a:rPr lang="en-US" sz="6600" dirty="0" smtClean="0">
                <a:effectLst>
                  <a:outerShdw blurRad="38100" dist="38100" dir="2700000" algn="tl">
                    <a:srgbClr val="000000">
                      <a:alpha val="43137"/>
                    </a:srgbClr>
                  </a:outerShdw>
                </a:effectLst>
                <a:latin typeface="Century Gothic" panose="020B0502020202020204" pitchFamily="34" charset="0"/>
              </a:rPr>
            </a:br>
            <a:r>
              <a:rPr lang="en-US" sz="6600" dirty="0" smtClean="0">
                <a:effectLst>
                  <a:outerShdw blurRad="38100" dist="38100" dir="2700000" algn="tl">
                    <a:srgbClr val="000000">
                      <a:alpha val="43137"/>
                    </a:srgbClr>
                  </a:outerShdw>
                </a:effectLst>
                <a:latin typeface="Century Gothic" panose="020B0502020202020204" pitchFamily="34" charset="0"/>
              </a:rPr>
              <a:t>since </a:t>
            </a:r>
            <a:r>
              <a:rPr lang="en-US" sz="6600" dirty="0">
                <a:effectLst>
                  <a:outerShdw blurRad="38100" dist="38100" dir="2700000" algn="tl">
                    <a:srgbClr val="000000">
                      <a:alpha val="43137"/>
                    </a:srgbClr>
                  </a:outerShdw>
                </a:effectLst>
                <a:latin typeface="Century Gothic" panose="020B0502020202020204" pitchFamily="34" charset="0"/>
              </a:rPr>
              <a:t>he did this once for all </a:t>
            </a:r>
            <a:r>
              <a:rPr lang="en-US" sz="6600" dirty="0" smtClean="0">
                <a:effectLst>
                  <a:outerShdw blurRad="38100" dist="38100" dir="2700000" algn="tl">
                    <a:srgbClr val="000000">
                      <a:alpha val="43137"/>
                    </a:srgbClr>
                  </a:outerShdw>
                </a:effectLst>
                <a:latin typeface="Century Gothic" panose="020B0502020202020204" pitchFamily="34" charset="0"/>
              </a:rPr>
              <a:t>when </a:t>
            </a:r>
            <a:r>
              <a:rPr lang="en-US" sz="6600" dirty="0">
                <a:effectLst>
                  <a:outerShdw blurRad="38100" dist="38100" dir="2700000" algn="tl">
                    <a:srgbClr val="000000">
                      <a:alpha val="43137"/>
                    </a:srgbClr>
                  </a:outerShdw>
                </a:effectLst>
                <a:latin typeface="Century Gothic" panose="020B0502020202020204" pitchFamily="34" charset="0"/>
              </a:rPr>
              <a:t>he offered up </a:t>
            </a:r>
            <a:r>
              <a:rPr lang="en-US" sz="6600" dirty="0" smtClean="0">
                <a:effectLst>
                  <a:outerShdw blurRad="38100" dist="38100" dir="2700000" algn="tl">
                    <a:srgbClr val="000000">
                      <a:alpha val="43137"/>
                    </a:srgbClr>
                  </a:outerShdw>
                </a:effectLst>
                <a:latin typeface="Century Gothic" panose="020B0502020202020204" pitchFamily="34" charset="0"/>
              </a:rPr>
              <a:t>himself.</a:t>
            </a:r>
          </a:p>
          <a:p>
            <a:r>
              <a:rPr lang="en-US" sz="6600" i="1" dirty="0">
                <a:effectLst>
                  <a:outerShdw blurRad="38100" dist="38100" dir="2700000" algn="tl">
                    <a:srgbClr val="000000">
                      <a:alpha val="43137"/>
                    </a:srgbClr>
                  </a:outerShdw>
                </a:effectLst>
                <a:latin typeface="Century Gothic" panose="020B0502020202020204" pitchFamily="34" charset="0"/>
              </a:rPr>
              <a:t>	</a:t>
            </a:r>
            <a:r>
              <a:rPr lang="en-US" sz="6600" i="1" dirty="0" smtClean="0">
                <a:effectLst>
                  <a:outerShdw blurRad="38100" dist="38100" dir="2700000" algn="tl">
                    <a:srgbClr val="000000">
                      <a:alpha val="43137"/>
                    </a:srgbClr>
                  </a:outerShdw>
                </a:effectLst>
                <a:latin typeface="Century Gothic" panose="020B0502020202020204" pitchFamily="34" charset="0"/>
              </a:rPr>
              <a:t>									</a:t>
            </a:r>
            <a:r>
              <a:rPr lang="en-US" sz="4800" i="1" dirty="0" smtClean="0">
                <a:effectLst>
                  <a:outerShdw blurRad="38100" dist="38100" dir="2700000" algn="tl">
                    <a:srgbClr val="000000">
                      <a:alpha val="43137"/>
                    </a:srgbClr>
                  </a:outerShdw>
                </a:effectLst>
                <a:latin typeface="Century Gothic" panose="020B0502020202020204" pitchFamily="34" charset="0"/>
              </a:rPr>
              <a:t>Hebrews </a:t>
            </a:r>
            <a:r>
              <a:rPr lang="en-US" sz="4800" i="1" dirty="0" smtClean="0">
                <a:effectLst>
                  <a:outerShdw blurRad="38100" dist="38100" dir="2700000" algn="tl">
                    <a:srgbClr val="000000">
                      <a:alpha val="43137"/>
                    </a:srgbClr>
                  </a:outerShdw>
                </a:effectLst>
                <a:latin typeface="Century Gothic" panose="020B0502020202020204" pitchFamily="34" charset="0"/>
              </a:rPr>
              <a:t>7:26-27 </a:t>
            </a:r>
            <a:endParaRPr lang="en-US" sz="6000" i="1" dirty="0">
              <a:effectLst>
                <a:outerShdw blurRad="38100" dist="38100" dir="2700000" algn="tl">
                  <a:srgbClr val="000000">
                    <a:alpha val="43137"/>
                  </a:srgbClr>
                </a:outerShdw>
              </a:effectLst>
              <a:latin typeface="Century Gothic" panose="020B0502020202020204" pitchFamily="34" charset="0"/>
            </a:endParaRPr>
          </a:p>
        </p:txBody>
      </p:sp>
      <p:pic>
        <p:nvPicPr>
          <p:cNvPr id="3074" name="Picture 2" descr="http://illbehonest.com/wp-content/uploads/2014/06/1536-Jesus-Christ-our-Great-High-Priest-Tim-Conway.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02" t="27785" r="16783" b="39923"/>
          <a:stretch/>
        </p:blipFill>
        <p:spPr bwMode="auto">
          <a:xfrm>
            <a:off x="16144874" y="11378178"/>
            <a:ext cx="8239125" cy="233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5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14406</TotalTime>
  <Words>508</Words>
  <Application>Microsoft Office PowerPoint</Application>
  <PresentationFormat>Custom</PresentationFormat>
  <Paragraphs>54</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Helvetica Light</vt:lpstr>
      <vt:lpstr>Helvetica Neue</vt:lpstr>
      <vt:lpstr>Times New Roman</vt:lpstr>
      <vt:lpstr>Vivaldi</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Eckrote</dc:creator>
  <cp:lastModifiedBy>John Eckrote</cp:lastModifiedBy>
  <cp:revision>393</cp:revision>
  <dcterms:modified xsi:type="dcterms:W3CDTF">2016-10-15T21:24:18Z</dcterms:modified>
</cp:coreProperties>
</file>