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1"/>
  </p:notesMasterIdLst>
  <p:sldIdLst>
    <p:sldId id="413" r:id="rId3"/>
    <p:sldId id="401" r:id="rId4"/>
    <p:sldId id="420" r:id="rId5"/>
    <p:sldId id="410" r:id="rId6"/>
    <p:sldId id="414" r:id="rId7"/>
    <p:sldId id="415" r:id="rId8"/>
    <p:sldId id="416" r:id="rId9"/>
    <p:sldId id="417" r:id="rId10"/>
    <p:sldId id="418" r:id="rId11"/>
    <p:sldId id="419" r:id="rId12"/>
    <p:sldId id="421" r:id="rId13"/>
    <p:sldId id="422" r:id="rId14"/>
    <p:sldId id="423" r:id="rId15"/>
    <p:sldId id="424" r:id="rId16"/>
    <p:sldId id="426" r:id="rId17"/>
    <p:sldId id="427" r:id="rId18"/>
    <p:sldId id="425" r:id="rId19"/>
    <p:sldId id="409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465"/>
    <a:srgbClr val="8C4B31"/>
    <a:srgbClr val="413040"/>
    <a:srgbClr val="EDEDED"/>
    <a:srgbClr val="FDFDFD"/>
    <a:srgbClr val="D45629"/>
    <a:srgbClr val="B4CCC5"/>
    <a:srgbClr val="F9FAEE"/>
    <a:srgbClr val="A49CFF"/>
    <a:srgbClr val="E5E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13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75117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49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769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68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28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68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66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83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06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01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73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01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37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246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75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19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757E-A52D-4C80-B5A3-8F54F64449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BC4B-F6D0-4BF1-B360-B9DEECFD06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757E-A52D-4C80-B5A3-8F54F64449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BC4B-F6D0-4BF1-B360-B9DEECFD06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55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757E-A52D-4C80-B5A3-8F54F64449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BC4B-F6D0-4BF1-B360-B9DEECFD06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97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757E-A52D-4C80-B5A3-8F54F64449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BC4B-F6D0-4BF1-B360-B9DEECFD06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13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757E-A52D-4C80-B5A3-8F54F64449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BC4B-F6D0-4BF1-B360-B9DEECFD06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31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757E-A52D-4C80-B5A3-8F54F64449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BC4B-F6D0-4BF1-B360-B9DEECFD06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7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757E-A52D-4C80-B5A3-8F54F64449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BC4B-F6D0-4BF1-B360-B9DEECFD06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78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757E-A52D-4C80-B5A3-8F54F64449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BC4B-F6D0-4BF1-B360-B9DEECFD06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5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757E-A52D-4C80-B5A3-8F54F64449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BC4B-F6D0-4BF1-B360-B9DEECFD06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99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757E-A52D-4C80-B5A3-8F54F64449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BC4B-F6D0-4BF1-B360-B9DEECFD06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757E-A52D-4C80-B5A3-8F54F64449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BC4B-F6D0-4BF1-B360-B9DEECFD06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9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  <p:sldLayoutId id="2147483656" r:id="rId5"/>
    <p:sldLayoutId id="2147483658" r:id="rId6"/>
    <p:sldLayoutId id="2147483659" r:id="rId7"/>
    <p:sldLayoutId id="2147483660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fld id="{AFE4757E-A52D-4C80-B5A3-8F54F644495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10/8/2016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fld id="{644ABC4B-F6D0-4BF1-B360-B9DEECFD0609}" type="slidenum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trickschreiner.com/wp-content/uploads/2014/08/Bib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7" r="2259"/>
          <a:stretch/>
        </p:blipFill>
        <p:spPr bwMode="auto">
          <a:xfrm>
            <a:off x="0" y="-51516"/>
            <a:ext cx="21172868" cy="137675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9900483" y="1957590"/>
            <a:ext cx="13834290" cy="16013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 defTabSz="1828800" hangingPunct="1"/>
            <a:r>
              <a:rPr lang="en-US" sz="3600" kern="1200" dirty="0">
                <a:solidFill>
                  <a:srgbClr val="382319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THE ST   RY</a:t>
            </a:r>
          </a:p>
        </p:txBody>
      </p:sp>
      <p:sp>
        <p:nvSpPr>
          <p:cNvPr id="2" name="Oval 1"/>
          <p:cNvSpPr/>
          <p:nvPr/>
        </p:nvSpPr>
        <p:spPr>
          <a:xfrm>
            <a:off x="18484949" y="1913209"/>
            <a:ext cx="1919050" cy="1701990"/>
          </a:xfrm>
          <a:prstGeom prst="ellipse">
            <a:avLst/>
          </a:prstGeom>
          <a:noFill/>
          <a:ln w="63500">
            <a:solidFill>
              <a:srgbClr val="382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en-US" sz="3600" kern="120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76051" y="2070135"/>
            <a:ext cx="1525158" cy="13623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 defTabSz="1828800" hangingPunct="1"/>
            <a:r>
              <a:rPr lang="en-US" sz="3600" kern="1200" dirty="0">
                <a:solidFill>
                  <a:srgbClr val="382319"/>
                </a:solidFill>
                <a:latin typeface="Colonna MT" panose="04020805060202030203" pitchFamily="82" charset="0"/>
                <a:ea typeface="Microsoft JhengHei Light" panose="020B0304030504040204" pitchFamily="34" charset="-120"/>
                <a:cs typeface="Segoe UI Light" panose="020B0502040204020203" pitchFamily="34" charset="0"/>
              </a:rPr>
              <a:t>66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2" y="11912263"/>
            <a:ext cx="1537733" cy="15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feedingonchrist.com/wp-content/uploads/2014/08/Gosp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9"/>
          <a:stretch/>
        </p:blipFill>
        <p:spPr bwMode="auto">
          <a:xfrm>
            <a:off x="7124700" y="0"/>
            <a:ext cx="172593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feedingonchrist.com/wp-content/uploads/2014/08/Gosp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187"/>
          <a:stretch/>
        </p:blipFill>
        <p:spPr bwMode="auto">
          <a:xfrm>
            <a:off x="0" y="0"/>
            <a:ext cx="16298898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057" y="11818182"/>
            <a:ext cx="1537733" cy="15309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4023" y="532235"/>
            <a:ext cx="15847977" cy="11090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Until I come, devote yourself to </a:t>
            </a: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public reading of Scripture, </a:t>
            </a: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 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exhortation, to teaching. </a:t>
            </a: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…Practice 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these things, </a:t>
            </a: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immerse 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yourself in </a:t>
            </a: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them, </a:t>
            </a:r>
            <a:b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so 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that all may see your progress. </a:t>
            </a: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Keep 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 close watch on yourself </a:t>
            </a: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 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on the teaching. Persist in this, </a:t>
            </a: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by so doing you will save </a:t>
            </a: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both 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yourself and your </a:t>
            </a: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hearers.</a:t>
            </a:r>
            <a:endParaRPr lang="en-US" sz="4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5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								</a:t>
            </a:r>
            <a:r>
              <a:rPr lang="en-US" sz="4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 Timothy 4:13-16 </a:t>
            </a:r>
            <a:endParaRPr kumimoji="0" lang="en-US" sz="6600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583646"/>
            <a:ext cx="2097405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5400" dirty="0" smtClean="0">
                <a:solidFill>
                  <a:srgbClr val="4854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 of righteousness among the unchurched / </a:t>
            </a:r>
            <a:r>
              <a:rPr lang="en-US" sz="5400" dirty="0" err="1" smtClean="0">
                <a:solidFill>
                  <a:srgbClr val="4854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dechurched</a:t>
            </a:r>
            <a:endParaRPr lang="en-US" sz="5400" dirty="0">
              <a:solidFill>
                <a:srgbClr val="4854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0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feedingonchrist.com/wp-content/uploads/2014/08/Gosp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9"/>
          <a:stretch/>
        </p:blipFill>
        <p:spPr bwMode="auto">
          <a:xfrm>
            <a:off x="7124700" y="0"/>
            <a:ext cx="172593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feedingonchrist.com/wp-content/uploads/2014/08/Gosp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187"/>
          <a:stretch/>
        </p:blipFill>
        <p:spPr bwMode="auto">
          <a:xfrm>
            <a:off x="0" y="0"/>
            <a:ext cx="16298898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057" y="11818182"/>
            <a:ext cx="1537733" cy="15309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2583646"/>
            <a:ext cx="1723072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5400" dirty="0" smtClean="0">
                <a:solidFill>
                  <a:srgbClr val="4854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Word of righteousness among the churched</a:t>
            </a:r>
            <a:endParaRPr lang="en-US" sz="5400" dirty="0">
              <a:solidFill>
                <a:srgbClr val="4854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11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feedingonchrist.com/wp-content/uploads/2014/08/Gosp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9"/>
          <a:stretch/>
        </p:blipFill>
        <p:spPr bwMode="auto">
          <a:xfrm>
            <a:off x="7124700" y="0"/>
            <a:ext cx="172593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feedingonchrist.com/wp-content/uploads/2014/08/Gosp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187"/>
          <a:stretch/>
        </p:blipFill>
        <p:spPr bwMode="auto">
          <a:xfrm>
            <a:off x="0" y="0"/>
            <a:ext cx="16298898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057" y="11818182"/>
            <a:ext cx="1537733" cy="15309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2583646"/>
            <a:ext cx="1723072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5400" dirty="0" smtClean="0">
                <a:solidFill>
                  <a:srgbClr val="4854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Word of righteousness among the churched</a:t>
            </a:r>
            <a:endParaRPr lang="en-US" sz="5400" dirty="0">
              <a:solidFill>
                <a:srgbClr val="4854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1" y="330716"/>
            <a:ext cx="23717250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Do not be afraid of persecution</a:t>
            </a:r>
            <a:endParaRPr kumimoji="0" lang="en-US" sz="199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386" y="2539214"/>
            <a:ext cx="15641673" cy="69352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God gave us a spirit not of fear but of power and love and self-control.</a:t>
            </a:r>
          </a:p>
          <a:p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Therefore 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do not be ashamed of the testimony about our Lord, nor of me his prisoner, but share in suffering for the gospel by the power of God.</a:t>
            </a:r>
            <a:endParaRPr lang="en-US" sz="6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4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								2 Timothy 1:7-8 </a:t>
            </a:r>
            <a:endParaRPr kumimoji="0" lang="en-US" sz="6000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385" y="9607527"/>
            <a:ext cx="15641673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All 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who desire to live a godly life </a:t>
            </a: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 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Christ Jesus will be persecuted.</a:t>
            </a:r>
            <a:endParaRPr lang="en-US" sz="6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4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								2 Timothy 3:12 </a:t>
            </a:r>
            <a:endParaRPr kumimoji="0" lang="en-US" sz="6000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9344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feedingonchrist.com/wp-content/uploads/2014/08/Gosp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9"/>
          <a:stretch/>
        </p:blipFill>
        <p:spPr bwMode="auto">
          <a:xfrm>
            <a:off x="7124700" y="0"/>
            <a:ext cx="172593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feedingonchrist.com/wp-content/uploads/2014/08/Gosp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187"/>
          <a:stretch/>
        </p:blipFill>
        <p:spPr bwMode="auto">
          <a:xfrm>
            <a:off x="0" y="0"/>
            <a:ext cx="16298898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057" y="11818182"/>
            <a:ext cx="1537733" cy="15309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2583646"/>
            <a:ext cx="1723072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5400" dirty="0" smtClean="0">
                <a:solidFill>
                  <a:srgbClr val="4854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Word of righteousness among the churched</a:t>
            </a:r>
            <a:endParaRPr lang="en-US" sz="5400" dirty="0">
              <a:solidFill>
                <a:srgbClr val="4854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325"/>
            <a:ext cx="23793790" cy="36420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Preach in th</a:t>
            </a:r>
            <a:r>
              <a:rPr lang="en-US" sz="1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 face of </a:t>
            </a:r>
            <a:br>
              <a:rPr lang="en-US" sz="1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churchy-godlessness</a:t>
            </a:r>
            <a:endParaRPr kumimoji="0" lang="en-US" sz="199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078" y="4221381"/>
            <a:ext cx="23268712" cy="527323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 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last days there will come times of difficulty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people will be </a:t>
            </a:r>
            <a:endParaRPr lang="en-US" sz="4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lovers 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of self, lovers of money, proud, arrogant, abusive, </a:t>
            </a:r>
            <a:endParaRPr lang="en-US" sz="4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disobedient 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 their parents, ungrateful, unholy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heartless, unappeasable, slanderous, without self-control, brutal, not loving good, 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treacherous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reckless, swollen with conceit, lovers of pleasure rather than lovers of God, </a:t>
            </a:r>
            <a:endParaRPr lang="en-US" sz="4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having 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appearance of godliness, but denying its power. </a:t>
            </a:r>
            <a:endParaRPr lang="en-US" sz="4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Avoid 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such people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r>
              <a:rPr lang="en-US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2 Timothy 3:1-5 </a:t>
            </a:r>
            <a:endParaRPr kumimoji="0" lang="en-US" sz="4400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078" y="9830329"/>
            <a:ext cx="23268712" cy="157992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They profess to know God, but they deny him by their works. 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They 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are detestable, disobedient, unfit for any good work. </a:t>
            </a:r>
            <a:r>
              <a:rPr lang="en-US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   Titus 1:16 </a:t>
            </a:r>
            <a:endParaRPr kumimoji="0" lang="en-US" sz="4400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6691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feedingonchrist.com/wp-content/uploads/2014/08/Gosp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9"/>
          <a:stretch/>
        </p:blipFill>
        <p:spPr bwMode="auto">
          <a:xfrm>
            <a:off x="7124700" y="0"/>
            <a:ext cx="172593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feedingonchrist.com/wp-content/uploads/2014/08/Gosp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187"/>
          <a:stretch/>
        </p:blipFill>
        <p:spPr bwMode="auto">
          <a:xfrm>
            <a:off x="0" y="0"/>
            <a:ext cx="16298898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057" y="11818182"/>
            <a:ext cx="1537733" cy="15309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2583646"/>
            <a:ext cx="1723072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5400" dirty="0" smtClean="0">
                <a:solidFill>
                  <a:srgbClr val="4854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Word of righteousness among the churched</a:t>
            </a:r>
            <a:endParaRPr lang="en-US" sz="5400" dirty="0">
              <a:solidFill>
                <a:srgbClr val="4854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48183"/>
            <a:ext cx="23793790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Preach the Word!</a:t>
            </a:r>
            <a:endParaRPr kumimoji="0" lang="en-US" sz="199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122821"/>
            <a:ext cx="24384000" cy="736611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All Scripture is breathed out by God and profitable for </a:t>
            </a:r>
            <a:r>
              <a:rPr lang="en-US" sz="5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teaching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</a:t>
            </a:r>
            <a:r>
              <a:rPr lang="en-US" sz="5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reproof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for </a:t>
            </a:r>
            <a:r>
              <a:rPr lang="en-US" sz="5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correction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and for </a:t>
            </a:r>
            <a:r>
              <a:rPr lang="en-US" sz="5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training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5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5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righteousness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that 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man of 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God 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may be complete, equipped for every good work.</a:t>
            </a:r>
          </a:p>
          <a:p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 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charge you in the presence of God and of Christ Jesus, who is to judge the living and the dead, and by his appearing and his kingdom: 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preach </a:t>
            </a:r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word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; be ready in season and out of season; 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4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reprove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en-US" sz="5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rebuke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and </a:t>
            </a:r>
            <a:r>
              <a:rPr lang="en-US" sz="5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exhort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with </a:t>
            </a:r>
            <a:r>
              <a:rPr lang="en-US" sz="5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complete patience and teaching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r>
              <a:rPr lang="en-US" sz="4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 </a:t>
            </a:r>
          </a:p>
          <a:p>
            <a:r>
              <a:rPr lang="en-US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</a:t>
            </a:r>
            <a:r>
              <a:rPr lang="en-US" sz="4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												2 Timothy 3:16 – 4:2 </a:t>
            </a:r>
            <a:endParaRPr kumimoji="0" lang="en-US" sz="4800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1067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feedingonchrist.com/wp-content/uploads/2014/08/Gosp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9"/>
          <a:stretch/>
        </p:blipFill>
        <p:spPr bwMode="auto">
          <a:xfrm>
            <a:off x="7124700" y="0"/>
            <a:ext cx="172593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feedingonchrist.com/wp-content/uploads/2014/08/Gosp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187"/>
          <a:stretch/>
        </p:blipFill>
        <p:spPr bwMode="auto">
          <a:xfrm>
            <a:off x="0" y="0"/>
            <a:ext cx="16298898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057" y="11818182"/>
            <a:ext cx="1537733" cy="15309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" y="0"/>
            <a:ext cx="1486637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Teach, Reprove and Rebuke</a:t>
            </a:r>
            <a:endParaRPr kumimoji="0" lang="en-US" sz="115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195254"/>
            <a:ext cx="23892388" cy="74276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here 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are many who are insubordinate, empty talkers and deceivers, especially those of the circumcision 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party. </a:t>
            </a:r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They </a:t>
            </a:r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must be </a:t>
            </a:r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silenced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b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… One 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of the 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Cretans, 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 prophet of their own, said, “Cretans are always liars, evil beasts, lazy gluttons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.” 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This testimony is true. </a:t>
            </a:r>
            <a:endParaRPr lang="en-US" sz="5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Therefore </a:t>
            </a:r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rebuke them sharply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that they may be sound in the 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faith.  </a:t>
            </a:r>
          </a:p>
          <a:p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… They 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profess to know God, but they deny him by their works. 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They 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are detestable, disobedient, unfit for any good 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work. </a:t>
            </a:r>
            <a:b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But 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as for you, </a:t>
            </a:r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teach what accords with </a:t>
            </a:r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sound doctrine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  <a:endParaRPr lang="en-US" sz="4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4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											Titus 1:10 – 2:1 </a:t>
            </a:r>
            <a:endParaRPr kumimoji="0" lang="en-US" sz="5400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583646"/>
            <a:ext cx="2097405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5400" dirty="0" smtClean="0">
                <a:solidFill>
                  <a:srgbClr val="4854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 of righteousness among the unchurched / </a:t>
            </a:r>
            <a:r>
              <a:rPr lang="en-US" sz="5400" dirty="0" err="1" smtClean="0">
                <a:solidFill>
                  <a:srgbClr val="4854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dechurched</a:t>
            </a:r>
            <a:endParaRPr lang="en-US" sz="5400" dirty="0">
              <a:solidFill>
                <a:srgbClr val="4854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25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feedingonchrist.com/wp-content/uploads/2014/08/Gosp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9"/>
          <a:stretch/>
        </p:blipFill>
        <p:spPr bwMode="auto">
          <a:xfrm>
            <a:off x="7124700" y="0"/>
            <a:ext cx="172593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feedingonchrist.com/wp-content/uploads/2014/08/Gosp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187"/>
          <a:stretch/>
        </p:blipFill>
        <p:spPr bwMode="auto">
          <a:xfrm>
            <a:off x="0" y="0"/>
            <a:ext cx="16298898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057" y="11818182"/>
            <a:ext cx="1537733" cy="15309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7923" y="0"/>
            <a:ext cx="1110627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Exhort</a:t>
            </a:r>
            <a:endParaRPr kumimoji="0" lang="en-US" sz="115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363" y="2361625"/>
            <a:ext cx="23538427" cy="8258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Remind them 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 be submissive to rulers and authorities, to be obedient, to be ready for every good work, 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 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speak evil of no one, </a:t>
            </a:r>
            <a:endParaRPr lang="en-US" sz="5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 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avoid quarreling, to be gentle, and to show perfect courtesy toward all people. 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we ourselves were once foolish, disobedient, led astray, slaves to various passions and pleasures, passing our days 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 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malice and envy, hated by others and hating one another. 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But 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when the goodness and loving kindness of God our Savior appeared, </a:t>
            </a:r>
            <a:r>
              <a:rPr lang="en-US" sz="54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he </a:t>
            </a:r>
            <a:r>
              <a:rPr lang="en-US" sz="5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saved us, not because of works done by us in righteousness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but according to his own 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mercy.</a:t>
            </a:r>
            <a:endParaRPr lang="en-US" sz="4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4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											Titus 3:1–6 </a:t>
            </a:r>
            <a:endParaRPr kumimoji="0" lang="en-US" sz="5400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583646"/>
            <a:ext cx="2097405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5400" dirty="0" smtClean="0">
                <a:solidFill>
                  <a:srgbClr val="4854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 of righteousness among the unchurched / </a:t>
            </a:r>
            <a:r>
              <a:rPr lang="en-US" sz="5400" dirty="0" err="1" smtClean="0">
                <a:solidFill>
                  <a:srgbClr val="4854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dechurched</a:t>
            </a:r>
            <a:endParaRPr lang="en-US" sz="5400" dirty="0">
              <a:solidFill>
                <a:srgbClr val="4854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7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feedingonchrist.com/wp-content/uploads/2014/08/Gosp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9"/>
          <a:stretch/>
        </p:blipFill>
        <p:spPr bwMode="auto">
          <a:xfrm>
            <a:off x="7124700" y="0"/>
            <a:ext cx="172593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feedingonchrist.com/wp-content/uploads/2014/08/Gosp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187"/>
          <a:stretch/>
        </p:blipFill>
        <p:spPr bwMode="auto">
          <a:xfrm>
            <a:off x="0" y="0"/>
            <a:ext cx="16298898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057" y="11818182"/>
            <a:ext cx="1537733" cy="15309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5808" y="400049"/>
            <a:ext cx="21492197" cy="26571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Do not fear. Preach.</a:t>
            </a:r>
            <a:endParaRPr kumimoji="0" lang="en-US" sz="287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82" y="4885680"/>
            <a:ext cx="16144875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Insist 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on these things, </a:t>
            </a:r>
            <a:endParaRPr lang="en-US" sz="6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so 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that </a:t>
            </a:r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those 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who have believed in God </a:t>
            </a:r>
            <a:endParaRPr lang="en-US" sz="6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may 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 careful to devote themselves </a:t>
            </a:r>
            <a:endParaRPr lang="en-US" sz="6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 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good works</a:t>
            </a:r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</a:p>
          <a:p>
            <a:r>
              <a:rPr lang="en-US" sz="4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								Titus 3:8</a:t>
            </a:r>
            <a:endParaRPr kumimoji="0" lang="en-US" sz="6000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583646"/>
            <a:ext cx="2097405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5400" dirty="0" smtClean="0">
                <a:solidFill>
                  <a:srgbClr val="4854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 of righteousness among the unchurched / </a:t>
            </a:r>
            <a:r>
              <a:rPr lang="en-US" sz="5400" dirty="0" err="1" smtClean="0">
                <a:solidFill>
                  <a:srgbClr val="4854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dechurched</a:t>
            </a:r>
            <a:endParaRPr lang="en-US" sz="5400" dirty="0">
              <a:solidFill>
                <a:srgbClr val="4854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0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68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eedingonchrist.com/wp-content/uploads/2014/08/Gosp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0217" y="489236"/>
            <a:ext cx="12025747" cy="11882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en-US" sz="4800" dirty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came to </a:t>
            </a:r>
            <a:r>
              <a:rPr lang="en-US" sz="4800" dirty="0" err="1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Derbe</a:t>
            </a:r>
            <a:r>
              <a:rPr lang="en-US" sz="4800" dirty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to </a:t>
            </a:r>
            <a:r>
              <a:rPr lang="en-US" sz="4800" dirty="0" err="1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Lystra</a:t>
            </a:r>
            <a:r>
              <a:rPr lang="en-US" sz="4800" dirty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8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8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4800" dirty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disciple was there, named </a:t>
            </a:r>
            <a:r>
              <a:rPr lang="en-US" sz="5400" b="1" dirty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Timothy</a:t>
            </a:r>
            <a:r>
              <a:rPr lang="en-US" sz="4800" dirty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son of a Jewish woman who was </a:t>
            </a:r>
            <a:endParaRPr lang="en-US" sz="4800" dirty="0" smtClean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en-US" sz="48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4800" dirty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believer, </a:t>
            </a:r>
            <a:r>
              <a:rPr lang="en-US" sz="48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</a:t>
            </a:r>
            <a:r>
              <a:rPr lang="en-US" sz="4800" dirty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father was a Greek. </a:t>
            </a:r>
            <a:r>
              <a:rPr lang="en-US" sz="48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8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8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US" sz="4800" dirty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well spoken of by the </a:t>
            </a:r>
            <a:endParaRPr lang="en-US" sz="4800" dirty="0" smtClean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en-US" sz="48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brothers </a:t>
            </a:r>
            <a:r>
              <a:rPr lang="en-US" sz="4800" dirty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</a:t>
            </a:r>
            <a:r>
              <a:rPr lang="en-US" sz="4800" dirty="0" err="1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Lystra</a:t>
            </a:r>
            <a:r>
              <a:rPr lang="en-US" sz="4800" dirty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4800" dirty="0" err="1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Iconium</a:t>
            </a:r>
            <a:r>
              <a:rPr lang="en-US" sz="4800" dirty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800" dirty="0" smtClean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en-US" sz="48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</a:t>
            </a:r>
            <a:r>
              <a:rPr lang="en-US" sz="4800" dirty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wanted Timothy to </a:t>
            </a:r>
            <a:endParaRPr lang="en-US" sz="4800" dirty="0" smtClean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en-US" sz="48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accompany </a:t>
            </a:r>
            <a:r>
              <a:rPr lang="en-US" sz="4800" dirty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him, and he took </a:t>
            </a:r>
            <a:r>
              <a:rPr lang="en-US" sz="48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8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8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him </a:t>
            </a:r>
            <a:r>
              <a:rPr lang="en-US" sz="4800" dirty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circumcised him </a:t>
            </a:r>
            <a:r>
              <a:rPr lang="en-US" sz="48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8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8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</a:t>
            </a:r>
            <a:r>
              <a:rPr lang="en-US" sz="4800" dirty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Jews who </a:t>
            </a:r>
            <a:r>
              <a:rPr lang="en-US" sz="48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8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8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</a:t>
            </a:r>
            <a:r>
              <a:rPr lang="en-US" sz="4800" dirty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those places, for they </a:t>
            </a:r>
            <a:r>
              <a:rPr lang="en-US" sz="48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8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8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</a:t>
            </a:r>
            <a:r>
              <a:rPr lang="en-US" sz="4800" dirty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knew that his father was </a:t>
            </a:r>
            <a:endParaRPr lang="en-US" sz="4800" dirty="0" smtClean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en-US" sz="48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4800" dirty="0">
                <a:solidFill>
                  <a:schemeClr val="tx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Greek.</a:t>
            </a:r>
            <a:endParaRPr lang="en-US" sz="4800" dirty="0">
              <a:solidFill>
                <a:schemeClr val="tx1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46181" y="489236"/>
            <a:ext cx="11324147" cy="12219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  <a:spcAft>
                <a:spcPts val="1000"/>
              </a:spcAft>
            </a:pPr>
            <a:r>
              <a:rPr lang="en-US" sz="48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I (Paul) went up again to Jerusalem </a:t>
            </a:r>
            <a:r>
              <a:rPr lang="en-US" sz="4800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… </a:t>
            </a:r>
            <a:r>
              <a:rPr lang="en-US" sz="5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Titus</a:t>
            </a:r>
            <a:r>
              <a:rPr lang="en-US" sz="48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, who was with me, </a:t>
            </a:r>
            <a:r>
              <a:rPr lang="en-US" sz="4800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/>
            </a:r>
            <a:br>
              <a:rPr lang="en-US" sz="4800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</a:br>
            <a:r>
              <a:rPr lang="en-US" sz="4800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was </a:t>
            </a:r>
            <a:r>
              <a:rPr lang="en-US" sz="48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not forced to be circumcised, </a:t>
            </a:r>
            <a:r>
              <a:rPr lang="en-US" sz="4800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/>
            </a:r>
            <a:br>
              <a:rPr lang="en-US" sz="4800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</a:br>
            <a:r>
              <a:rPr lang="en-US" sz="4800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though </a:t>
            </a:r>
            <a:r>
              <a:rPr lang="en-US" sz="48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he was a Greek.</a:t>
            </a:r>
          </a:p>
          <a:p>
            <a:pPr lvl="0" algn="r">
              <a:lnSpc>
                <a:spcPct val="115000"/>
              </a:lnSpc>
              <a:spcAft>
                <a:spcPts val="1000"/>
              </a:spcAft>
            </a:pPr>
            <a:r>
              <a:rPr lang="en-US" sz="4800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Yet </a:t>
            </a:r>
            <a:r>
              <a:rPr lang="en-US" sz="48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because of false brothers </a:t>
            </a:r>
            <a:r>
              <a:rPr lang="en-US" sz="4800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/>
            </a:r>
            <a:br>
              <a:rPr lang="en-US" sz="4800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</a:br>
            <a:r>
              <a:rPr lang="en-US" sz="4800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secretly </a:t>
            </a:r>
            <a:r>
              <a:rPr lang="en-US" sz="48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brought </a:t>
            </a:r>
            <a:r>
              <a:rPr lang="en-US" sz="4800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in—who </a:t>
            </a:r>
            <a:r>
              <a:rPr lang="en-US" sz="48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slipped in </a:t>
            </a:r>
            <a:r>
              <a:rPr lang="en-US" sz="4800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/>
            </a:r>
            <a:br>
              <a:rPr lang="en-US" sz="4800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</a:br>
            <a:r>
              <a:rPr lang="en-US" sz="4800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to </a:t>
            </a:r>
            <a:r>
              <a:rPr lang="en-US" sz="48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spy out our freedom that we have in Christ Jesus, so that they might bring us into slavery— </a:t>
            </a:r>
            <a:r>
              <a:rPr lang="en-US" sz="4800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/>
            </a:r>
            <a:br>
              <a:rPr lang="en-US" sz="4800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</a:br>
            <a:r>
              <a:rPr lang="en-US" sz="4800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to </a:t>
            </a:r>
            <a:r>
              <a:rPr lang="en-US" sz="48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them we did not </a:t>
            </a:r>
            <a:r>
              <a:rPr lang="en-US" sz="4800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/>
            </a:r>
            <a:br>
              <a:rPr lang="en-US" sz="4800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</a:br>
            <a:r>
              <a:rPr lang="en-US" sz="4800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yield </a:t>
            </a:r>
            <a:r>
              <a:rPr lang="en-US" sz="48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in submission </a:t>
            </a:r>
            <a:r>
              <a:rPr lang="en-US" sz="4800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/>
            </a:r>
            <a:br>
              <a:rPr lang="en-US" sz="4800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</a:br>
            <a:r>
              <a:rPr lang="en-US" sz="4800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even </a:t>
            </a:r>
            <a:r>
              <a:rPr lang="en-US" sz="48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for a moment, </a:t>
            </a:r>
            <a:r>
              <a:rPr lang="en-US" sz="4800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/>
            </a:r>
            <a:br>
              <a:rPr lang="en-US" sz="4800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</a:br>
            <a:r>
              <a:rPr lang="en-US" sz="4800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so </a:t>
            </a:r>
            <a:r>
              <a:rPr lang="en-US" sz="48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that the truth of the gospel </a:t>
            </a:r>
            <a:r>
              <a:rPr lang="en-US" sz="4800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/>
            </a:r>
            <a:br>
              <a:rPr lang="en-US" sz="4800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</a:br>
            <a:r>
              <a:rPr lang="en-US" sz="4800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might </a:t>
            </a:r>
            <a:r>
              <a:rPr lang="en-US" sz="48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be preserved for you.</a:t>
            </a:r>
            <a:endParaRPr lang="en-US" sz="48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feedingonchrist.com/wp-content/uploads/2014/08/Gosp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9"/>
          <a:stretch/>
        </p:blipFill>
        <p:spPr bwMode="auto">
          <a:xfrm>
            <a:off x="7124700" y="0"/>
            <a:ext cx="172593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feedingonchrist.com/wp-content/uploads/2014/08/Gosp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187"/>
          <a:stretch/>
        </p:blipFill>
        <p:spPr bwMode="auto">
          <a:xfrm>
            <a:off x="0" y="0"/>
            <a:ext cx="16298898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057" y="11818182"/>
            <a:ext cx="1537733" cy="15309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2583646"/>
            <a:ext cx="2097405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5400" dirty="0" smtClean="0">
                <a:solidFill>
                  <a:srgbClr val="4854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 of righteousness among the unchurched / </a:t>
            </a:r>
            <a:r>
              <a:rPr lang="en-US" sz="5400" dirty="0" err="1" smtClean="0">
                <a:solidFill>
                  <a:srgbClr val="4854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dechurched</a:t>
            </a:r>
            <a:endParaRPr lang="en-US" sz="5400" dirty="0">
              <a:solidFill>
                <a:srgbClr val="4854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4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feedingonchrist.com/wp-content/uploads/2014/08/Gosp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9"/>
          <a:stretch/>
        </p:blipFill>
        <p:spPr bwMode="auto">
          <a:xfrm>
            <a:off x="7124700" y="0"/>
            <a:ext cx="172593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feedingonchrist.com/wp-content/uploads/2014/08/Gosp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187"/>
          <a:stretch/>
        </p:blipFill>
        <p:spPr bwMode="auto">
          <a:xfrm>
            <a:off x="0" y="0"/>
            <a:ext cx="16298898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057" y="11818182"/>
            <a:ext cx="1537733" cy="15309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3860" y="400050"/>
            <a:ext cx="14285979" cy="26571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Love </a:t>
            </a:r>
            <a:r>
              <a:rPr lang="en-US" sz="9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not</a:t>
            </a:r>
            <a:r>
              <a:rPr lang="en-US" sz="16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Law</a:t>
            </a:r>
            <a:endParaRPr kumimoji="0" lang="en-US" sz="287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3032" y="4406046"/>
            <a:ext cx="12607636" cy="49039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aim of our charge is love that issues from a pure heart and a good conscience </a:t>
            </a: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 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 sincere faith</a:t>
            </a: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</a:p>
          <a:p>
            <a:r>
              <a:rPr lang="en-US" sz="4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								1 Timothy 1:5 </a:t>
            </a:r>
            <a:endParaRPr kumimoji="0" lang="en-US" sz="6000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583646"/>
            <a:ext cx="2097405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5400" dirty="0" smtClean="0">
                <a:solidFill>
                  <a:srgbClr val="4854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 of righteousness among the unchurched / </a:t>
            </a:r>
            <a:r>
              <a:rPr lang="en-US" sz="5400" dirty="0" err="1" smtClean="0">
                <a:solidFill>
                  <a:srgbClr val="4854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dechurched</a:t>
            </a:r>
            <a:endParaRPr lang="en-US" sz="5400" dirty="0">
              <a:solidFill>
                <a:srgbClr val="4854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33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feedingonchrist.com/wp-content/uploads/2014/08/Gosp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9"/>
          <a:stretch/>
        </p:blipFill>
        <p:spPr bwMode="auto">
          <a:xfrm>
            <a:off x="7124700" y="0"/>
            <a:ext cx="172593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feedingonchrist.com/wp-content/uploads/2014/08/Gosp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187"/>
          <a:stretch/>
        </p:blipFill>
        <p:spPr bwMode="auto">
          <a:xfrm>
            <a:off x="0" y="0"/>
            <a:ext cx="16298898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057" y="11818182"/>
            <a:ext cx="1537733" cy="15309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3860" y="400050"/>
            <a:ext cx="14285979" cy="26571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Pray </a:t>
            </a:r>
            <a:r>
              <a:rPr lang="en-US" sz="9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not</a:t>
            </a:r>
            <a:r>
              <a:rPr lang="en-US" sz="16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Prey</a:t>
            </a:r>
            <a:endParaRPr kumimoji="0" lang="en-US" sz="287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775" y="4174832"/>
            <a:ext cx="15813123" cy="59195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 urge that supplications, prayers, intercessions, and thanksgivings be made for all </a:t>
            </a: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people... 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that we may lead a peaceful and quiet life, </a:t>
            </a:r>
            <a:endParaRPr lang="en-US" sz="6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godly 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 dignified in every </a:t>
            </a: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way.</a:t>
            </a:r>
            <a:endParaRPr lang="en-US" sz="4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4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								1 Timothy 2:1-2 </a:t>
            </a:r>
            <a:endParaRPr kumimoji="0" lang="en-US" sz="6000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583646"/>
            <a:ext cx="2097405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5400" dirty="0" smtClean="0">
                <a:solidFill>
                  <a:srgbClr val="4854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 of righteousness among the unchurched / </a:t>
            </a:r>
            <a:r>
              <a:rPr lang="en-US" sz="5400" dirty="0" err="1" smtClean="0">
                <a:solidFill>
                  <a:srgbClr val="4854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dechurched</a:t>
            </a:r>
            <a:endParaRPr lang="en-US" sz="5400" dirty="0">
              <a:solidFill>
                <a:srgbClr val="4854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63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feedingonchrist.com/wp-content/uploads/2014/08/Gosp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9"/>
          <a:stretch/>
        </p:blipFill>
        <p:spPr bwMode="auto">
          <a:xfrm>
            <a:off x="7124700" y="0"/>
            <a:ext cx="172593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feedingonchrist.com/wp-content/uploads/2014/08/Gosp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187"/>
          <a:stretch/>
        </p:blipFill>
        <p:spPr bwMode="auto">
          <a:xfrm>
            <a:off x="0" y="0"/>
            <a:ext cx="16298898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057" y="11818182"/>
            <a:ext cx="1537733" cy="15309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3860" y="400050"/>
            <a:ext cx="21492197" cy="26571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Pursue </a:t>
            </a:r>
            <a:r>
              <a:rPr lang="en-US" sz="16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righteousness</a:t>
            </a:r>
            <a:endParaRPr kumimoji="0" lang="en-US" sz="287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775" y="4174832"/>
            <a:ext cx="15813123" cy="59195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Train 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yourself for </a:t>
            </a: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godliness…</a:t>
            </a:r>
            <a:b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Let 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 one despise you for your youth, but set the believers an example </a:t>
            </a: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 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speech, in conduct, in love, </a:t>
            </a: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 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faith, in purity</a:t>
            </a: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  <a:endParaRPr lang="en-US" sz="4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4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								1 Timothy 4:7, 12 </a:t>
            </a:r>
            <a:endParaRPr kumimoji="0" lang="en-US" sz="6000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583646"/>
            <a:ext cx="2097405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5400" dirty="0" smtClean="0">
                <a:solidFill>
                  <a:srgbClr val="4854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 of righteousness among the unchurched / </a:t>
            </a:r>
            <a:r>
              <a:rPr lang="en-US" sz="5400" dirty="0" err="1" smtClean="0">
                <a:solidFill>
                  <a:srgbClr val="4854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dechurched</a:t>
            </a:r>
            <a:endParaRPr lang="en-US" sz="5400" dirty="0">
              <a:solidFill>
                <a:srgbClr val="4854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5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feedingonchrist.com/wp-content/uploads/2014/08/Gosp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9"/>
          <a:stretch/>
        </p:blipFill>
        <p:spPr bwMode="auto">
          <a:xfrm>
            <a:off x="7124700" y="0"/>
            <a:ext cx="172593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feedingonchrist.com/wp-content/uploads/2014/08/Gosp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187"/>
          <a:stretch/>
        </p:blipFill>
        <p:spPr bwMode="auto">
          <a:xfrm>
            <a:off x="0" y="0"/>
            <a:ext cx="16298898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057" y="11818182"/>
            <a:ext cx="1537733" cy="15309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3860" y="400050"/>
            <a:ext cx="21492197" cy="26571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Pursue </a:t>
            </a:r>
            <a:r>
              <a:rPr lang="en-US" sz="16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righteousness</a:t>
            </a:r>
            <a:endParaRPr kumimoji="0" lang="en-US" sz="287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775" y="3752650"/>
            <a:ext cx="15813123" cy="79508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Pursue righteousness, godliness, faith, love, steadfastness, gentleness. </a:t>
            </a: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Fight 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good fight of the faith. </a:t>
            </a: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Take 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hold of the eternal life to which you were called and about which you made the good confession in the presence of many </a:t>
            </a: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witnesses.</a:t>
            </a:r>
            <a:endParaRPr lang="en-US" sz="4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4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								1 Timothy 6:11-12 </a:t>
            </a:r>
            <a:endParaRPr kumimoji="0" lang="en-US" sz="6000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583646"/>
            <a:ext cx="2097405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5400" dirty="0" smtClean="0">
                <a:solidFill>
                  <a:srgbClr val="4854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 of righteousness among the unchurched / </a:t>
            </a:r>
            <a:r>
              <a:rPr lang="en-US" sz="5400" dirty="0" err="1" smtClean="0">
                <a:solidFill>
                  <a:srgbClr val="4854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dechurched</a:t>
            </a:r>
            <a:endParaRPr lang="en-US" sz="5400" dirty="0">
              <a:solidFill>
                <a:srgbClr val="4854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3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feedingonchrist.com/wp-content/uploads/2014/08/Gosp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9"/>
          <a:stretch/>
        </p:blipFill>
        <p:spPr bwMode="auto">
          <a:xfrm>
            <a:off x="7124700" y="0"/>
            <a:ext cx="172593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feedingonchrist.com/wp-content/uploads/2014/08/Gosp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187"/>
          <a:stretch/>
        </p:blipFill>
        <p:spPr bwMode="auto">
          <a:xfrm>
            <a:off x="0" y="0"/>
            <a:ext cx="16298898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057" y="11818182"/>
            <a:ext cx="1537733" cy="15309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3860" y="400050"/>
            <a:ext cx="21492197" cy="26571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Pursue </a:t>
            </a:r>
            <a:r>
              <a:rPr lang="en-US" sz="16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righteousness</a:t>
            </a:r>
            <a:endParaRPr kumimoji="0" lang="en-US" sz="287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775" y="3898215"/>
            <a:ext cx="15813123" cy="59195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Flee youthful passions </a:t>
            </a: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 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pursue righteousness, </a:t>
            </a: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faith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love, and peace, </a:t>
            </a: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along 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with those who call </a:t>
            </a: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on 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Lord from a pure heart.</a:t>
            </a:r>
            <a:endParaRPr lang="en-US" sz="4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4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								2 Timothy 2:22 </a:t>
            </a:r>
            <a:endParaRPr kumimoji="0" lang="en-US" sz="6000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583646"/>
            <a:ext cx="2097405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5400" dirty="0" smtClean="0">
                <a:solidFill>
                  <a:srgbClr val="4854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 of righteousness among the unchurched / </a:t>
            </a:r>
            <a:r>
              <a:rPr lang="en-US" sz="5400" dirty="0" err="1" smtClean="0">
                <a:solidFill>
                  <a:srgbClr val="4854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dechurched</a:t>
            </a:r>
            <a:endParaRPr lang="en-US" sz="5400" dirty="0">
              <a:solidFill>
                <a:srgbClr val="4854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feedingonchrist.com/wp-content/uploads/2014/08/Gosp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9"/>
          <a:stretch/>
        </p:blipFill>
        <p:spPr bwMode="auto">
          <a:xfrm>
            <a:off x="7124700" y="0"/>
            <a:ext cx="172593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feedingonchrist.com/wp-content/uploads/2014/08/Gosp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187"/>
          <a:stretch/>
        </p:blipFill>
        <p:spPr bwMode="auto">
          <a:xfrm>
            <a:off x="0" y="0"/>
            <a:ext cx="16298898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057" y="11818182"/>
            <a:ext cx="1537733" cy="15309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3860" y="400050"/>
            <a:ext cx="21492197" cy="26571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Love. Pray. Pursue.</a:t>
            </a:r>
            <a:endParaRPr kumimoji="0" lang="en-US" sz="287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775" y="3706470"/>
            <a:ext cx="16144875" cy="82278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This is good, and it is pleasing in the sight of God our Savior, </a:t>
            </a:r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who 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desires all people to be saved and to come to the knowledge of the truth. </a:t>
            </a:r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there is one God, and there is one mediator between God and men, the man Christ Jesus, </a:t>
            </a:r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who 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gave himself </a:t>
            </a:r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as 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 ransom for all, which is the testimony given at the proper time.</a:t>
            </a:r>
            <a:endParaRPr lang="en-US" sz="4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4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								1 Timothy 2:3-6 </a:t>
            </a:r>
            <a:endParaRPr kumimoji="0" lang="en-US" sz="6000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583646"/>
            <a:ext cx="2097405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5400" dirty="0" smtClean="0">
                <a:solidFill>
                  <a:srgbClr val="4854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 of righteousness among the unchurched / </a:t>
            </a:r>
            <a:r>
              <a:rPr lang="en-US" sz="5400" dirty="0" err="1" smtClean="0">
                <a:solidFill>
                  <a:srgbClr val="4854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dechurched</a:t>
            </a:r>
            <a:endParaRPr lang="en-US" sz="5400" dirty="0">
              <a:solidFill>
                <a:srgbClr val="4854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3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14292</TotalTime>
  <Words>608</Words>
  <Application>Microsoft Office PowerPoint</Application>
  <PresentationFormat>Custom</PresentationFormat>
  <Paragraphs>79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Microsoft JhengHei Light</vt:lpstr>
      <vt:lpstr>Arial</vt:lpstr>
      <vt:lpstr>Calibri</vt:lpstr>
      <vt:lpstr>Calibri Light</vt:lpstr>
      <vt:lpstr>Century Gothic</vt:lpstr>
      <vt:lpstr>Colonna MT</vt:lpstr>
      <vt:lpstr>Helvetica Light</vt:lpstr>
      <vt:lpstr>Helvetica Neue</vt:lpstr>
      <vt:lpstr>Segoe UI</vt:lpstr>
      <vt:lpstr>Segoe UI Light</vt:lpstr>
      <vt:lpstr>Times New Roman</vt:lpstr>
      <vt:lpstr>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Eckrote</dc:creator>
  <cp:lastModifiedBy>John Eckrote</cp:lastModifiedBy>
  <cp:revision>376</cp:revision>
  <dcterms:modified xsi:type="dcterms:W3CDTF">2016-10-08T17:01:02Z</dcterms:modified>
</cp:coreProperties>
</file>