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309" r:id="rId2"/>
    <p:sldId id="401" r:id="rId3"/>
    <p:sldId id="371" r:id="rId4"/>
    <p:sldId id="399" r:id="rId5"/>
    <p:sldId id="400" r:id="rId6"/>
    <p:sldId id="402" r:id="rId7"/>
    <p:sldId id="386" r:id="rId8"/>
    <p:sldId id="403" r:id="rId9"/>
    <p:sldId id="404" r:id="rId10"/>
    <p:sldId id="390" r:id="rId11"/>
    <p:sldId id="405" r:id="rId12"/>
    <p:sldId id="406" r:id="rId13"/>
    <p:sldId id="409" r:id="rId14"/>
    <p:sldId id="407" r:id="rId15"/>
    <p:sldId id="408" r:id="rId16"/>
    <p:sldId id="326" r:id="rId1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3040"/>
    <a:srgbClr val="EDEDED"/>
    <a:srgbClr val="FDFDFD"/>
    <a:srgbClr val="D45629"/>
    <a:srgbClr val="B4CCC5"/>
    <a:srgbClr val="F9FAEE"/>
    <a:srgbClr val="A49CFF"/>
    <a:srgbClr val="E5E2DD"/>
    <a:srgbClr val="011F2C"/>
    <a:srgbClr val="EA71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3" d="100"/>
          <a:sy n="33" d="100"/>
        </p:scale>
        <p:origin x="13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4751173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849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5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945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698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59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0476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3380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5833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938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635000" y="9448800"/>
            <a:ext cx="23114000" cy="20066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635000" y="115189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13169900" y="952500"/>
            <a:ext cx="95250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1651000" y="66929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4500"/>
            </a:lvl1pPr>
            <a:lvl2pPr marL="1117600" indent="-558800">
              <a:spcBef>
                <a:spcPts val="4500"/>
              </a:spcBef>
              <a:defRPr sz="4500"/>
            </a:lvl2pPr>
            <a:lvl3pPr marL="1676400" indent="-558800">
              <a:spcBef>
                <a:spcPts val="4500"/>
              </a:spcBef>
              <a:defRPr sz="4500"/>
            </a:lvl3pPr>
            <a:lvl4pPr marL="2235200" indent="-558800">
              <a:spcBef>
                <a:spcPts val="4500"/>
              </a:spcBef>
              <a:defRPr sz="4500"/>
            </a:lvl4pPr>
            <a:lvl5pPr marL="2794000" indent="-558800">
              <a:spcBef>
                <a:spcPts val="4500"/>
              </a:spcBef>
              <a:defRPr sz="45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727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6858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 i="1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2387600" y="6045200"/>
            <a:ext cx="19621500" cy="8890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9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4" r:id="rId3"/>
    <p:sldLayoutId id="2147483655" r:id="rId4"/>
    <p:sldLayoutId id="2147483656" r:id="rId5"/>
    <p:sldLayoutId id="2147483658" r:id="rId6"/>
    <p:sldLayoutId id="2147483659" r:id="rId7"/>
    <p:sldLayoutId id="2147483660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racechurchblog.org/wp-content/uploads/2016/08/16_NT_Characters_1280-philemon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33" b="9697"/>
          <a:stretch/>
        </p:blipFill>
        <p:spPr bwMode="auto">
          <a:xfrm>
            <a:off x="0" y="1967345"/>
            <a:ext cx="24384000" cy="9199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3625" y="9414162"/>
            <a:ext cx="1537733" cy="1530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0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cdn.shopify.com/s/files/1/0189/1568/products/Young_Man_Blue_Jean_Praise.jpg?v=139966835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77"/>
          <a:stretch/>
        </p:blipFill>
        <p:spPr bwMode="auto">
          <a:xfrm>
            <a:off x="0" y="-88492"/>
            <a:ext cx="24384000" cy="13804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4777883" y="411857"/>
            <a:ext cx="8032955" cy="26571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F</a:t>
            </a:r>
            <a:r>
              <a:rPr lang="en-US" sz="115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AITH</a:t>
            </a:r>
            <a:endParaRPr kumimoji="0" lang="en-US" sz="19900" i="0" u="none" strike="noStrike" cap="none" spc="0" normalizeH="0" baseline="0" dirty="0">
              <a:ln>
                <a:noFill/>
              </a:ln>
              <a:solidFill>
                <a:srgbClr val="C00000"/>
              </a:solidFill>
              <a:uFillTx/>
              <a:latin typeface="Century Gothic" panose="020B0502020202020204" pitchFamily="34" charset="0"/>
              <a:sym typeface="Helvetica Ligh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523406" y="7221056"/>
            <a:ext cx="12192000" cy="52014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entury Gothic" panose="020B0502020202020204" pitchFamily="34" charset="0"/>
              </a:rPr>
              <a:t>I hear of your </a:t>
            </a:r>
            <a:r>
              <a:rPr lang="en-US" sz="4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love</a:t>
            </a:r>
            <a:r>
              <a:rPr lang="en-US" sz="4800" dirty="0">
                <a:solidFill>
                  <a:schemeClr val="bg1"/>
                </a:solidFill>
                <a:latin typeface="Century Gothic" panose="020B0502020202020204" pitchFamily="34" charset="0"/>
              </a:rPr>
              <a:t> and of the </a:t>
            </a:r>
            <a:r>
              <a:rPr lang="en-US" sz="4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faith</a:t>
            </a:r>
            <a:r>
              <a:rPr lang="en-US" sz="4800" dirty="0">
                <a:solidFill>
                  <a:schemeClr val="bg1"/>
                </a:solidFill>
                <a:latin typeface="Century Gothic" panose="020B0502020202020204" pitchFamily="34" charset="0"/>
              </a:rPr>
              <a:t> that you have toward the Lord Jesus and for all the saints, and I pray that the sharing of your </a:t>
            </a:r>
            <a:r>
              <a:rPr lang="en-US" sz="4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faith</a:t>
            </a:r>
            <a:r>
              <a:rPr lang="en-US" sz="4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4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may become effective for the full knowledge of every good thing that is in us for the sake of Christ</a:t>
            </a:r>
            <a:r>
              <a:rPr lang="en-US" sz="4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3600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Philemon 1:5-6</a:t>
            </a:r>
            <a:endParaRPr lang="en-US" sz="4400" b="1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55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cdn.shopify.com/s/files/1/0189/1568/products/Young_Man_Blue_Jean_Praise.jpg?v=139966835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77"/>
          <a:stretch/>
        </p:blipFill>
        <p:spPr bwMode="auto">
          <a:xfrm>
            <a:off x="0" y="-88492"/>
            <a:ext cx="24384000" cy="13804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4777883" y="411857"/>
            <a:ext cx="8032955" cy="26571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F</a:t>
            </a:r>
            <a:r>
              <a:rPr lang="en-US" sz="11500" dirty="0" smtClean="0">
                <a:solidFill>
                  <a:srgbClr val="413040"/>
                </a:solidFill>
                <a:latin typeface="Century Gothic" panose="020B0502020202020204" pitchFamily="34" charset="0"/>
              </a:rPr>
              <a:t>AITH</a:t>
            </a:r>
            <a:endParaRPr kumimoji="0" lang="en-US" sz="19900" i="0" u="none" strike="noStrike" cap="none" spc="0" normalizeH="0" baseline="0" dirty="0">
              <a:ln>
                <a:noFill/>
              </a:ln>
              <a:solidFill>
                <a:srgbClr val="413040"/>
              </a:solidFill>
              <a:uFillTx/>
              <a:latin typeface="Century Gothic" panose="020B0502020202020204" pitchFamily="34" charset="0"/>
              <a:sym typeface="Helvetica Ligh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77882" y="3569344"/>
            <a:ext cx="8032955" cy="26571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R</a:t>
            </a:r>
            <a:r>
              <a:rPr lang="en-US" sz="115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EADINESS</a:t>
            </a:r>
            <a:endParaRPr kumimoji="0" lang="en-US" sz="19900" i="0" u="none" strike="noStrike" cap="none" spc="0" normalizeH="0" baseline="0" dirty="0">
              <a:ln>
                <a:noFill/>
              </a:ln>
              <a:solidFill>
                <a:srgbClr val="C00000"/>
              </a:solidFill>
              <a:uFillTx/>
              <a:latin typeface="Century Gothic" panose="020B0502020202020204" pitchFamily="34" charset="0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493521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cdn.shopify.com/s/files/1/0189/1568/products/Young_Man_Blue_Jean_Praise.jpg?v=139966835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77"/>
          <a:stretch/>
        </p:blipFill>
        <p:spPr bwMode="auto">
          <a:xfrm>
            <a:off x="0" y="-88492"/>
            <a:ext cx="24384000" cy="13804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4777883" y="411857"/>
            <a:ext cx="8032955" cy="26571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F</a:t>
            </a:r>
            <a:r>
              <a:rPr lang="en-US" sz="11500" dirty="0" smtClean="0">
                <a:solidFill>
                  <a:srgbClr val="413040"/>
                </a:solidFill>
                <a:latin typeface="Century Gothic" panose="020B0502020202020204" pitchFamily="34" charset="0"/>
              </a:rPr>
              <a:t>AITH</a:t>
            </a:r>
            <a:endParaRPr kumimoji="0" lang="en-US" sz="19900" i="0" u="none" strike="noStrike" cap="none" spc="0" normalizeH="0" baseline="0" dirty="0">
              <a:ln>
                <a:noFill/>
              </a:ln>
              <a:solidFill>
                <a:srgbClr val="413040"/>
              </a:solidFill>
              <a:uFillTx/>
              <a:latin typeface="Century Gothic" panose="020B0502020202020204" pitchFamily="34" charset="0"/>
              <a:sym typeface="Helvetica Ligh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77882" y="3569344"/>
            <a:ext cx="8032955" cy="26571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R</a:t>
            </a:r>
            <a:r>
              <a:rPr lang="en-US" sz="11500" dirty="0" smtClean="0">
                <a:solidFill>
                  <a:srgbClr val="413040"/>
                </a:solidFill>
                <a:latin typeface="Century Gothic" panose="020B0502020202020204" pitchFamily="34" charset="0"/>
              </a:rPr>
              <a:t>EADINESS</a:t>
            </a:r>
            <a:endParaRPr kumimoji="0" lang="en-US" sz="19900" i="0" u="none" strike="noStrike" cap="none" spc="0" normalizeH="0" baseline="0" dirty="0">
              <a:ln>
                <a:noFill/>
              </a:ln>
              <a:solidFill>
                <a:srgbClr val="413040"/>
              </a:solidFill>
              <a:uFillTx/>
              <a:latin typeface="Century Gothic" panose="020B0502020202020204" pitchFamily="34" charset="0"/>
              <a:sym typeface="Helvetica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77882" y="6726831"/>
            <a:ext cx="8032955" cy="26571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E</a:t>
            </a:r>
            <a:r>
              <a:rPr lang="en-US" sz="115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MBRACE</a:t>
            </a:r>
            <a:endParaRPr kumimoji="0" lang="en-US" sz="19900" i="0" u="none" strike="noStrike" cap="none" spc="0" normalizeH="0" baseline="0" dirty="0">
              <a:ln>
                <a:noFill/>
              </a:ln>
              <a:solidFill>
                <a:srgbClr val="C00000"/>
              </a:solidFill>
              <a:uFillTx/>
              <a:latin typeface="Century Gothic" panose="020B0502020202020204" pitchFamily="34" charset="0"/>
              <a:sym typeface="Helvetica Ligh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93909" y="9884318"/>
            <a:ext cx="1219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entury Gothic" panose="020B0502020202020204" pitchFamily="34" charset="0"/>
              </a:rPr>
              <a:t>“Be kind to one another, tenderhearted, forgiving one another, as God in Christ forgave you</a:t>
            </a:r>
            <a:r>
              <a:rPr lang="en-US" sz="4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.” – </a:t>
            </a:r>
            <a:r>
              <a:rPr lang="en-US" sz="3600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Ephesians 4:32</a:t>
            </a:r>
            <a:endParaRPr lang="en-US" sz="4400" b="1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60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3682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cdn.shopify.com/s/files/1/0189/1568/products/Young_Man_Blue_Jean_Praise.jpg?v=139966835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77"/>
          <a:stretch/>
        </p:blipFill>
        <p:spPr bwMode="auto">
          <a:xfrm>
            <a:off x="0" y="-88492"/>
            <a:ext cx="24384000" cy="13804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4777883" y="411857"/>
            <a:ext cx="8032955" cy="26571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F</a:t>
            </a:r>
            <a:r>
              <a:rPr lang="en-US" sz="11500" dirty="0" smtClean="0">
                <a:solidFill>
                  <a:srgbClr val="413040"/>
                </a:solidFill>
                <a:latin typeface="Century Gothic" panose="020B0502020202020204" pitchFamily="34" charset="0"/>
              </a:rPr>
              <a:t>AITH</a:t>
            </a:r>
            <a:endParaRPr kumimoji="0" lang="en-US" sz="19900" i="0" u="none" strike="noStrike" cap="none" spc="0" normalizeH="0" baseline="0" dirty="0">
              <a:ln>
                <a:noFill/>
              </a:ln>
              <a:solidFill>
                <a:srgbClr val="413040"/>
              </a:solidFill>
              <a:uFillTx/>
              <a:latin typeface="Century Gothic" panose="020B0502020202020204" pitchFamily="34" charset="0"/>
              <a:sym typeface="Helvetica Ligh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77882" y="3569344"/>
            <a:ext cx="8032955" cy="26571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R</a:t>
            </a:r>
            <a:r>
              <a:rPr lang="en-US" sz="11500" dirty="0" smtClean="0">
                <a:solidFill>
                  <a:srgbClr val="413040"/>
                </a:solidFill>
                <a:latin typeface="Century Gothic" panose="020B0502020202020204" pitchFamily="34" charset="0"/>
              </a:rPr>
              <a:t>EADINESS</a:t>
            </a:r>
            <a:endParaRPr kumimoji="0" lang="en-US" sz="19900" i="0" u="none" strike="noStrike" cap="none" spc="0" normalizeH="0" baseline="0" dirty="0">
              <a:ln>
                <a:noFill/>
              </a:ln>
              <a:solidFill>
                <a:srgbClr val="413040"/>
              </a:solidFill>
              <a:uFillTx/>
              <a:latin typeface="Century Gothic" panose="020B0502020202020204" pitchFamily="34" charset="0"/>
              <a:sym typeface="Helvetica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77882" y="6726831"/>
            <a:ext cx="8032955" cy="26571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E</a:t>
            </a:r>
            <a:r>
              <a:rPr lang="en-US" sz="11500" dirty="0" smtClean="0">
                <a:solidFill>
                  <a:srgbClr val="413040"/>
                </a:solidFill>
                <a:latin typeface="Century Gothic" panose="020B0502020202020204" pitchFamily="34" charset="0"/>
              </a:rPr>
              <a:t>MBRACE</a:t>
            </a:r>
            <a:endParaRPr kumimoji="0" lang="en-US" sz="19900" i="0" u="none" strike="noStrike" cap="none" spc="0" normalizeH="0" baseline="0" dirty="0">
              <a:ln>
                <a:noFill/>
              </a:ln>
              <a:solidFill>
                <a:srgbClr val="413040"/>
              </a:solidFill>
              <a:uFillTx/>
              <a:latin typeface="Century Gothic" panose="020B0502020202020204" pitchFamily="34" charset="0"/>
              <a:sym typeface="Helvetica Ligh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777882" y="9884318"/>
            <a:ext cx="8996518" cy="26571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E</a:t>
            </a:r>
            <a:r>
              <a:rPr lang="en-US" sz="115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XONERATE</a:t>
            </a:r>
            <a:endParaRPr kumimoji="0" lang="en-US" sz="19900" i="0" u="none" strike="noStrike" cap="none" spc="0" normalizeH="0" baseline="0" dirty="0">
              <a:ln>
                <a:noFill/>
              </a:ln>
              <a:solidFill>
                <a:srgbClr val="C00000"/>
              </a:solidFill>
              <a:uFillTx/>
              <a:latin typeface="Century Gothic" panose="020B0502020202020204" pitchFamily="34" charset="0"/>
              <a:sym typeface="Helvetica Ligh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" y="12918463"/>
            <a:ext cx="24383999" cy="76944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Exonerate: “to absolve </a:t>
            </a:r>
            <a:r>
              <a:rPr lang="en-US" sz="4400" dirty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(someone) from blame </a:t>
            </a:r>
            <a:r>
              <a:rPr lang="en-US" sz="4400" dirty="0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for </a:t>
            </a:r>
            <a:r>
              <a:rPr lang="en-US" sz="4400" dirty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a fault or wrongdoing”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34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cdn.shopify.com/s/files/1/0189/1568/products/Young_Man_Blue_Jean_Praise.jpg?v=139966835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77"/>
          <a:stretch/>
        </p:blipFill>
        <p:spPr bwMode="auto">
          <a:xfrm>
            <a:off x="0" y="-88492"/>
            <a:ext cx="24384000" cy="13804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01444" y="519360"/>
            <a:ext cx="22938658" cy="25955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5400" dirty="0" smtClean="0">
                <a:solidFill>
                  <a:srgbClr val="413040"/>
                </a:solidFill>
                <a:latin typeface="Century Gothic" panose="020B0502020202020204" pitchFamily="34" charset="0"/>
              </a:rPr>
              <a:t>Confident </a:t>
            </a:r>
            <a:r>
              <a:rPr lang="en-US" sz="5400" dirty="0">
                <a:solidFill>
                  <a:srgbClr val="413040"/>
                </a:solidFill>
                <a:latin typeface="Century Gothic" panose="020B0502020202020204" pitchFamily="34" charset="0"/>
              </a:rPr>
              <a:t>of your obedience</a:t>
            </a:r>
            <a:r>
              <a:rPr lang="en-US" sz="5400" dirty="0" smtClean="0">
                <a:solidFill>
                  <a:srgbClr val="413040"/>
                </a:solidFill>
                <a:latin typeface="Century Gothic" panose="020B0502020202020204" pitchFamily="34" charset="0"/>
              </a:rPr>
              <a:t>,</a:t>
            </a:r>
          </a:p>
          <a:p>
            <a:r>
              <a:rPr lang="en-US" sz="5400" dirty="0" smtClean="0">
                <a:solidFill>
                  <a:srgbClr val="413040"/>
                </a:solidFill>
                <a:latin typeface="Century Gothic" panose="020B0502020202020204" pitchFamily="34" charset="0"/>
              </a:rPr>
              <a:t>I </a:t>
            </a:r>
            <a:r>
              <a:rPr lang="en-US" sz="5400" dirty="0">
                <a:solidFill>
                  <a:srgbClr val="413040"/>
                </a:solidFill>
                <a:latin typeface="Century Gothic" panose="020B0502020202020204" pitchFamily="34" charset="0"/>
              </a:rPr>
              <a:t>write to you, knowing that you will do even more than I say</a:t>
            </a:r>
            <a:r>
              <a:rPr lang="en-US" sz="5400" dirty="0" smtClean="0">
                <a:solidFill>
                  <a:srgbClr val="413040"/>
                </a:solidFill>
                <a:latin typeface="Century Gothic" panose="020B0502020202020204" pitchFamily="34" charset="0"/>
              </a:rPr>
              <a:t>. </a:t>
            </a:r>
          </a:p>
          <a:p>
            <a:r>
              <a:rPr lang="en-US" sz="5400" dirty="0" smtClean="0">
                <a:solidFill>
                  <a:srgbClr val="413040"/>
                </a:solidFill>
                <a:latin typeface="Century Gothic" panose="020B0502020202020204" pitchFamily="34" charset="0"/>
              </a:rPr>
              <a:t>At </a:t>
            </a:r>
            <a:r>
              <a:rPr lang="en-US" sz="5400" dirty="0">
                <a:solidFill>
                  <a:srgbClr val="413040"/>
                </a:solidFill>
                <a:latin typeface="Century Gothic" panose="020B0502020202020204" pitchFamily="34" charset="0"/>
              </a:rPr>
              <a:t>the same time, </a:t>
            </a:r>
            <a:r>
              <a:rPr lang="en-US" sz="5400" dirty="0" smtClean="0">
                <a:solidFill>
                  <a:srgbClr val="413040"/>
                </a:solidFill>
                <a:latin typeface="Century Gothic" panose="020B0502020202020204" pitchFamily="34" charset="0"/>
              </a:rPr>
              <a:t>prepare </a:t>
            </a:r>
            <a:r>
              <a:rPr lang="en-US" sz="5400" dirty="0">
                <a:solidFill>
                  <a:srgbClr val="413040"/>
                </a:solidFill>
                <a:latin typeface="Century Gothic" panose="020B0502020202020204" pitchFamily="34" charset="0"/>
              </a:rPr>
              <a:t>a guest room for </a:t>
            </a:r>
            <a:r>
              <a:rPr lang="en-US" sz="5400" dirty="0" smtClean="0">
                <a:solidFill>
                  <a:srgbClr val="413040"/>
                </a:solidFill>
                <a:latin typeface="Century Gothic" panose="020B0502020202020204" pitchFamily="34" charset="0"/>
              </a:rPr>
              <a:t>me…</a:t>
            </a:r>
            <a:endParaRPr kumimoji="0" lang="en-US" sz="6000" i="0" u="none" strike="noStrike" cap="none" spc="0" normalizeH="0" baseline="0" dirty="0">
              <a:ln>
                <a:noFill/>
              </a:ln>
              <a:solidFill>
                <a:srgbClr val="413040"/>
              </a:solidFill>
              <a:uFillTx/>
              <a:latin typeface="Century Gothic" panose="020B0502020202020204" pitchFamily="34" charset="0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34910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356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a.abcnews.com/images/International/GTY_prison_139557071_jt_131013_33x16_160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73" t="8102" r="13761" b="382"/>
          <a:stretch/>
        </p:blipFill>
        <p:spPr bwMode="auto">
          <a:xfrm>
            <a:off x="0" y="0"/>
            <a:ext cx="24384000" cy="1371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32" y="246736"/>
            <a:ext cx="1537733" cy="15309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492383" y="836061"/>
            <a:ext cx="10363200" cy="18723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15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The story</a:t>
            </a:r>
            <a:endParaRPr kumimoji="0" lang="en-US" sz="1990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Century Gothic" panose="020B0502020202020204" pitchFamily="34" charset="0"/>
              <a:sym typeface="Helvetica Light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5196493" y="947367"/>
            <a:ext cx="6954981" cy="0"/>
          </a:xfrm>
          <a:prstGeom prst="line">
            <a:avLst/>
          </a:prstGeom>
          <a:noFill/>
          <a:ln w="25400" cap="flat">
            <a:solidFill>
              <a:srgbClr val="FFFFFF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" name="Straight Connector 15"/>
          <p:cNvCxnSpPr/>
          <p:nvPr/>
        </p:nvCxnSpPr>
        <p:spPr>
          <a:xfrm>
            <a:off x="15196493" y="2731784"/>
            <a:ext cx="6954981" cy="0"/>
          </a:xfrm>
          <a:prstGeom prst="line">
            <a:avLst/>
          </a:prstGeom>
          <a:noFill/>
          <a:ln w="25400" cap="flat">
            <a:solidFill>
              <a:srgbClr val="FFFFFF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TextBox 16"/>
          <p:cNvSpPr txBox="1"/>
          <p:nvPr/>
        </p:nvSpPr>
        <p:spPr>
          <a:xfrm>
            <a:off x="16043558" y="2870722"/>
            <a:ext cx="5260849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4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 CAPTIVE SET FREE</a:t>
            </a:r>
            <a:endParaRPr kumimoji="0" lang="en-US" sz="480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Century Gothic" panose="020B0502020202020204" pitchFamily="34" charset="0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12345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a.abcnews.com/images/International/GTY_prison_139557071_jt_131013_33x16_160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73" t="8102" r="13761" b="382"/>
          <a:stretch/>
        </p:blipFill>
        <p:spPr bwMode="auto">
          <a:xfrm>
            <a:off x="0" y="0"/>
            <a:ext cx="24384000" cy="1371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32" y="246736"/>
            <a:ext cx="1537733" cy="15309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492383" y="836061"/>
            <a:ext cx="10363200" cy="18723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15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Philemon</a:t>
            </a:r>
            <a:endParaRPr kumimoji="0" lang="en-US" sz="1990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Century Gothic" panose="020B0502020202020204" pitchFamily="34" charset="0"/>
              <a:sym typeface="Helvetica Light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5196493" y="947367"/>
            <a:ext cx="6954981" cy="0"/>
          </a:xfrm>
          <a:prstGeom prst="line">
            <a:avLst/>
          </a:prstGeom>
          <a:noFill/>
          <a:ln w="25400" cap="flat">
            <a:solidFill>
              <a:srgbClr val="FFFFFF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" name="Straight Connector 15"/>
          <p:cNvCxnSpPr/>
          <p:nvPr/>
        </p:nvCxnSpPr>
        <p:spPr>
          <a:xfrm>
            <a:off x="15196493" y="2731784"/>
            <a:ext cx="6954981" cy="0"/>
          </a:xfrm>
          <a:prstGeom prst="line">
            <a:avLst/>
          </a:prstGeom>
          <a:noFill/>
          <a:ln w="25400" cap="flat">
            <a:solidFill>
              <a:srgbClr val="FFFFFF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TextBox 16"/>
          <p:cNvSpPr txBox="1"/>
          <p:nvPr/>
        </p:nvSpPr>
        <p:spPr>
          <a:xfrm>
            <a:off x="17622981" y="3007856"/>
            <a:ext cx="5260849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4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Philemon 1:5-6</a:t>
            </a:r>
            <a:endParaRPr kumimoji="0" lang="en-US" sz="480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Century Gothic" panose="020B0502020202020204" pitchFamily="34" charset="0"/>
              <a:sym typeface="Helvetica Ligh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9032" y="6510602"/>
            <a:ext cx="23273692" cy="3426579"/>
          </a:xfrm>
          <a:prstGeom prst="rect">
            <a:avLst/>
          </a:prstGeom>
          <a:solidFill>
            <a:schemeClr val="bg1">
              <a:alpha val="5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5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 </a:t>
            </a:r>
            <a:r>
              <a:rPr lang="en-US" sz="5400" dirty="0">
                <a:solidFill>
                  <a:schemeClr val="tx1"/>
                </a:solidFill>
                <a:latin typeface="Century Gothic" panose="020B0502020202020204" pitchFamily="34" charset="0"/>
              </a:rPr>
              <a:t>hear of your love and of the faith that you have toward the Lord Jesus and for all the saints, and I pray that the sharing of your faith may become effective for the full knowledge of every good thing that is in us for the sake of Christ.</a:t>
            </a:r>
            <a:endParaRPr kumimoji="0" lang="en-US" sz="660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Century Gothic" panose="020B0502020202020204" pitchFamily="34" charset="0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900139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a.abcnews.com/images/International/GTY_prison_139557071_jt_131013_33x16_160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73" t="8102" r="13761" b="382"/>
          <a:stretch/>
        </p:blipFill>
        <p:spPr bwMode="auto">
          <a:xfrm>
            <a:off x="0" y="0"/>
            <a:ext cx="24384000" cy="1371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32" y="246736"/>
            <a:ext cx="1537733" cy="15309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492383" y="836061"/>
            <a:ext cx="10363200" cy="18723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15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Onesimus</a:t>
            </a:r>
            <a:endParaRPr kumimoji="0" lang="en-US" sz="1990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Century Gothic" panose="020B0502020202020204" pitchFamily="34" charset="0"/>
              <a:sym typeface="Helvetica Light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5196493" y="947367"/>
            <a:ext cx="6954981" cy="0"/>
          </a:xfrm>
          <a:prstGeom prst="line">
            <a:avLst/>
          </a:prstGeom>
          <a:noFill/>
          <a:ln w="25400" cap="flat">
            <a:solidFill>
              <a:srgbClr val="FFFFFF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" name="Straight Connector 15"/>
          <p:cNvCxnSpPr/>
          <p:nvPr/>
        </p:nvCxnSpPr>
        <p:spPr>
          <a:xfrm>
            <a:off x="15196493" y="2731784"/>
            <a:ext cx="6954981" cy="0"/>
          </a:xfrm>
          <a:prstGeom prst="line">
            <a:avLst/>
          </a:prstGeom>
          <a:noFill/>
          <a:ln w="25400" cap="flat">
            <a:solidFill>
              <a:srgbClr val="FFFFFF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TextBox 16"/>
          <p:cNvSpPr txBox="1"/>
          <p:nvPr/>
        </p:nvSpPr>
        <p:spPr>
          <a:xfrm>
            <a:off x="17124217" y="2920728"/>
            <a:ext cx="5260849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4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Philemon 1:10-12, 16</a:t>
            </a:r>
            <a:endParaRPr kumimoji="0" lang="en-US" sz="480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Century Gothic" panose="020B0502020202020204" pitchFamily="34" charset="0"/>
              <a:sym typeface="Helvetica Ligh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9031" y="5679605"/>
            <a:ext cx="23823295" cy="5088573"/>
          </a:xfrm>
          <a:prstGeom prst="rect">
            <a:avLst/>
          </a:prstGeom>
          <a:solidFill>
            <a:schemeClr val="bg1">
              <a:alpha val="5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5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 </a:t>
            </a:r>
            <a:r>
              <a:rPr lang="en-US" sz="5400" dirty="0">
                <a:solidFill>
                  <a:schemeClr val="tx1"/>
                </a:solidFill>
                <a:latin typeface="Century Gothic" panose="020B0502020202020204" pitchFamily="34" charset="0"/>
              </a:rPr>
              <a:t>appeal to you for my child, </a:t>
            </a:r>
            <a:r>
              <a:rPr lang="en-US" sz="5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Onesimus</a:t>
            </a:r>
            <a:r>
              <a:rPr lang="en-US" sz="5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US" sz="5400" dirty="0">
                <a:solidFill>
                  <a:schemeClr val="tx1"/>
                </a:solidFill>
                <a:latin typeface="Century Gothic" panose="020B0502020202020204" pitchFamily="34" charset="0"/>
              </a:rPr>
              <a:t>whose father I became in my imprisonment. </a:t>
            </a:r>
            <a:r>
              <a:rPr lang="en-US" sz="5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(</a:t>
            </a:r>
            <a:r>
              <a:rPr lang="en-US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Formerly he was useless to you, but now he is indeed useful to you and to me</a:t>
            </a:r>
            <a:r>
              <a:rPr lang="en-US" sz="5400" dirty="0">
                <a:solidFill>
                  <a:schemeClr val="tx1"/>
                </a:solidFill>
                <a:latin typeface="Century Gothic" panose="020B0502020202020204" pitchFamily="34" charset="0"/>
              </a:rPr>
              <a:t>.) </a:t>
            </a:r>
            <a:r>
              <a:rPr lang="en-US" sz="5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 </a:t>
            </a:r>
            <a:r>
              <a:rPr lang="en-US" sz="5400" dirty="0">
                <a:solidFill>
                  <a:schemeClr val="tx1"/>
                </a:solidFill>
                <a:latin typeface="Century Gothic" panose="020B0502020202020204" pitchFamily="34" charset="0"/>
              </a:rPr>
              <a:t>am sending him back to you, </a:t>
            </a:r>
            <a:r>
              <a:rPr lang="en-US" sz="5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/>
            </a:r>
            <a:br>
              <a:rPr lang="en-US" sz="5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US" sz="5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sending </a:t>
            </a:r>
            <a:r>
              <a:rPr lang="en-US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my very heart</a:t>
            </a:r>
            <a:r>
              <a:rPr lang="en-US" sz="5400" dirty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  <a:r>
              <a:rPr lang="en-US" sz="5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…no </a:t>
            </a:r>
            <a:r>
              <a:rPr lang="en-US" sz="5400" dirty="0">
                <a:solidFill>
                  <a:schemeClr val="tx1"/>
                </a:solidFill>
                <a:latin typeface="Century Gothic" panose="020B0502020202020204" pitchFamily="34" charset="0"/>
              </a:rPr>
              <a:t>longer as a </a:t>
            </a:r>
            <a:r>
              <a:rPr lang="en-US" sz="5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bondservant </a:t>
            </a:r>
            <a:r>
              <a:rPr lang="en-US" sz="5400" dirty="0">
                <a:solidFill>
                  <a:schemeClr val="tx1"/>
                </a:solidFill>
                <a:latin typeface="Century Gothic" panose="020B0502020202020204" pitchFamily="34" charset="0"/>
              </a:rPr>
              <a:t>but more than a bondservant, as a beloved brother—especially to me, but how much more to you, </a:t>
            </a:r>
            <a:r>
              <a:rPr lang="en-US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both in the flesh and in the Lord</a:t>
            </a:r>
            <a:r>
              <a:rPr lang="en-US" sz="5400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  <a:endParaRPr kumimoji="0" lang="en-US" sz="660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Century Gothic" panose="020B0502020202020204" pitchFamily="34" charset="0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618321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a.abcnews.com/images/International/GTY_prison_139557071_jt_131013_33x16_160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73" t="8102" r="13761" b="382"/>
          <a:stretch/>
        </p:blipFill>
        <p:spPr bwMode="auto">
          <a:xfrm>
            <a:off x="0" y="0"/>
            <a:ext cx="24384000" cy="1371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32" y="246736"/>
            <a:ext cx="1537733" cy="15309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492383" y="836061"/>
            <a:ext cx="10363200" cy="18723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15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Paul</a:t>
            </a:r>
            <a:endParaRPr kumimoji="0" lang="en-US" sz="1990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Century Gothic" panose="020B0502020202020204" pitchFamily="34" charset="0"/>
              <a:sym typeface="Helvetica Light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5196493" y="947367"/>
            <a:ext cx="6954981" cy="0"/>
          </a:xfrm>
          <a:prstGeom prst="line">
            <a:avLst/>
          </a:prstGeom>
          <a:noFill/>
          <a:ln w="25400" cap="flat">
            <a:solidFill>
              <a:srgbClr val="FFFFFF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" name="Straight Connector 15"/>
          <p:cNvCxnSpPr/>
          <p:nvPr/>
        </p:nvCxnSpPr>
        <p:spPr>
          <a:xfrm>
            <a:off x="15196493" y="2731784"/>
            <a:ext cx="6954981" cy="0"/>
          </a:xfrm>
          <a:prstGeom prst="line">
            <a:avLst/>
          </a:prstGeom>
          <a:noFill/>
          <a:ln w="25400" cap="flat">
            <a:solidFill>
              <a:srgbClr val="FFFFFF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TextBox 16"/>
          <p:cNvSpPr txBox="1"/>
          <p:nvPr/>
        </p:nvSpPr>
        <p:spPr>
          <a:xfrm>
            <a:off x="17124217" y="2920728"/>
            <a:ext cx="5260849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4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Philemon 1:17-19</a:t>
            </a:r>
            <a:endParaRPr kumimoji="0" lang="en-US" sz="480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Century Gothic" panose="020B0502020202020204" pitchFamily="34" charset="0"/>
              <a:sym typeface="Helvetica Ligh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9031" y="6510602"/>
            <a:ext cx="23823295" cy="3426579"/>
          </a:xfrm>
          <a:prstGeom prst="rect">
            <a:avLst/>
          </a:prstGeom>
          <a:solidFill>
            <a:schemeClr val="bg1">
              <a:alpha val="5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5400" dirty="0">
                <a:solidFill>
                  <a:schemeClr val="tx1"/>
                </a:solidFill>
                <a:latin typeface="Century Gothic" panose="020B0502020202020204" pitchFamily="34" charset="0"/>
              </a:rPr>
              <a:t> I</a:t>
            </a:r>
            <a:r>
              <a:rPr lang="en-US" sz="5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 </a:t>
            </a:r>
            <a:r>
              <a:rPr lang="en-US" sz="5400" dirty="0">
                <a:solidFill>
                  <a:schemeClr val="tx1"/>
                </a:solidFill>
                <a:latin typeface="Century Gothic" panose="020B0502020202020204" pitchFamily="34" charset="0"/>
              </a:rPr>
              <a:t>you consider me your partner, </a:t>
            </a:r>
            <a:r>
              <a:rPr lang="en-US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receive him as you would receive me</a:t>
            </a:r>
            <a:r>
              <a:rPr lang="en-US" sz="5400" dirty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  <a:r>
              <a:rPr lang="en-US" sz="5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If </a:t>
            </a:r>
            <a:r>
              <a:rPr lang="en-US" sz="5400" dirty="0">
                <a:solidFill>
                  <a:schemeClr val="tx1"/>
                </a:solidFill>
                <a:latin typeface="Century Gothic" panose="020B0502020202020204" pitchFamily="34" charset="0"/>
              </a:rPr>
              <a:t>he has wronged you at all, or owes you anything, </a:t>
            </a:r>
            <a:r>
              <a:rPr lang="en-US" sz="5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/>
            </a:r>
            <a:br>
              <a:rPr lang="en-US" sz="5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US" sz="5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charge </a:t>
            </a:r>
            <a:r>
              <a:rPr lang="en-US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that to my account</a:t>
            </a:r>
            <a:r>
              <a:rPr lang="en-US" sz="5400" dirty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  <a:r>
              <a:rPr lang="en-US" sz="5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</a:t>
            </a:r>
            <a:r>
              <a:rPr lang="en-US" sz="5400" dirty="0">
                <a:solidFill>
                  <a:schemeClr val="tx1"/>
                </a:solidFill>
                <a:latin typeface="Century Gothic" panose="020B0502020202020204" pitchFamily="34" charset="0"/>
              </a:rPr>
              <a:t>, Paul, write this with my own hand: </a:t>
            </a:r>
            <a:r>
              <a:rPr lang="en-US" sz="5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/>
            </a:r>
            <a:br>
              <a:rPr lang="en-US" sz="5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US" sz="5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 </a:t>
            </a:r>
            <a:r>
              <a:rPr lang="en-US" sz="5400" dirty="0">
                <a:solidFill>
                  <a:schemeClr val="tx1"/>
                </a:solidFill>
                <a:latin typeface="Century Gothic" panose="020B0502020202020204" pitchFamily="34" charset="0"/>
              </a:rPr>
              <a:t>will repay </a:t>
            </a:r>
            <a:r>
              <a:rPr lang="en-US" sz="5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it—to </a:t>
            </a:r>
            <a:r>
              <a:rPr lang="en-US" sz="5400" dirty="0">
                <a:solidFill>
                  <a:schemeClr val="tx1"/>
                </a:solidFill>
                <a:latin typeface="Century Gothic" panose="020B0502020202020204" pitchFamily="34" charset="0"/>
              </a:rPr>
              <a:t>say nothing of your owing me even your own self.</a:t>
            </a:r>
            <a:endParaRPr kumimoji="0" lang="en-US" sz="660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Century Gothic" panose="020B0502020202020204" pitchFamily="34" charset="0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30984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a.abcnews.com/images/International/GTY_prison_139557071_jt_131013_33x16_160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73" t="8102" r="13761" b="382"/>
          <a:stretch/>
        </p:blipFill>
        <p:spPr bwMode="auto">
          <a:xfrm>
            <a:off x="0" y="0"/>
            <a:ext cx="24384000" cy="1371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32" y="246736"/>
            <a:ext cx="1537733" cy="15309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492383" y="836061"/>
            <a:ext cx="10363200" cy="18723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15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THE STORY</a:t>
            </a:r>
            <a:endParaRPr kumimoji="0" lang="en-US" sz="1990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Century Gothic" panose="020B0502020202020204" pitchFamily="34" charset="0"/>
              <a:sym typeface="Helvetica Light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5196493" y="947367"/>
            <a:ext cx="6954981" cy="0"/>
          </a:xfrm>
          <a:prstGeom prst="line">
            <a:avLst/>
          </a:prstGeom>
          <a:noFill/>
          <a:ln w="25400" cap="flat">
            <a:solidFill>
              <a:srgbClr val="FFFFFF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" name="Straight Connector 15"/>
          <p:cNvCxnSpPr/>
          <p:nvPr/>
        </p:nvCxnSpPr>
        <p:spPr>
          <a:xfrm>
            <a:off x="15196493" y="2731784"/>
            <a:ext cx="6954981" cy="0"/>
          </a:xfrm>
          <a:prstGeom prst="line">
            <a:avLst/>
          </a:prstGeom>
          <a:noFill/>
          <a:ln w="25400" cap="flat">
            <a:solidFill>
              <a:srgbClr val="FFFFFF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TextBox 16"/>
          <p:cNvSpPr txBox="1"/>
          <p:nvPr/>
        </p:nvSpPr>
        <p:spPr>
          <a:xfrm>
            <a:off x="15196494" y="2870722"/>
            <a:ext cx="6954980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4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WE HAVE BEEN SET FREE</a:t>
            </a:r>
            <a:endParaRPr kumimoji="0" lang="en-US" sz="480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Century Gothic" panose="020B0502020202020204" pitchFamily="34" charset="0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505864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a.abcnews.com/images/International/GTY_prison_139557071_jt_131013_33x16_160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73" t="8102" r="13761" b="382"/>
          <a:stretch/>
        </p:blipFill>
        <p:spPr bwMode="auto">
          <a:xfrm>
            <a:off x="0" y="0"/>
            <a:ext cx="24384000" cy="1371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32" y="246736"/>
            <a:ext cx="1537733" cy="153092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0" y="6129594"/>
            <a:ext cx="24384000" cy="1456809"/>
          </a:xfrm>
          <a:prstGeom prst="rect">
            <a:avLst/>
          </a:prstGeom>
          <a:solidFill>
            <a:schemeClr val="bg1">
              <a:alpha val="5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8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We are </a:t>
            </a:r>
            <a:r>
              <a:rPr lang="en-US" sz="8800" dirty="0" err="1" smtClean="0">
                <a:solidFill>
                  <a:srgbClr val="FFC000"/>
                </a:solidFill>
                <a:latin typeface="Century Gothic" panose="020B0502020202020204" pitchFamily="34" charset="0"/>
              </a:rPr>
              <a:t>Onesimus</a:t>
            </a:r>
            <a:r>
              <a:rPr lang="en-US" sz="8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!</a:t>
            </a:r>
            <a:endParaRPr lang="en-US" sz="7200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8173199"/>
            <a:ext cx="24384000" cy="3672800"/>
          </a:xfrm>
          <a:prstGeom prst="rect">
            <a:avLst/>
          </a:prstGeom>
          <a:solidFill>
            <a:schemeClr val="bg1">
              <a:alpha val="5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8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We have an Advocate!</a:t>
            </a:r>
          </a:p>
          <a:p>
            <a:r>
              <a:rPr lang="en-US" sz="1800" dirty="0" smtClean="0">
                <a:solidFill>
                  <a:srgbClr val="EDEDED"/>
                </a:solidFill>
                <a:latin typeface="Century Gothic" panose="020B0502020202020204" pitchFamily="34" charset="0"/>
              </a:rPr>
              <a:t/>
            </a:r>
            <a:br>
              <a:rPr lang="en-US" sz="1800" dirty="0" smtClean="0">
                <a:solidFill>
                  <a:srgbClr val="EDEDED"/>
                </a:solidFill>
                <a:latin typeface="Century Gothic" panose="020B0502020202020204" pitchFamily="34" charset="0"/>
              </a:rPr>
            </a:br>
            <a:r>
              <a:rPr lang="en-US" sz="6000" dirty="0" smtClean="0">
                <a:solidFill>
                  <a:srgbClr val="EDEDED"/>
                </a:solidFill>
                <a:latin typeface="Century Gothic" panose="020B0502020202020204" pitchFamily="34" charset="0"/>
              </a:rPr>
              <a:t>If </a:t>
            </a:r>
            <a:r>
              <a:rPr lang="en-US" sz="6000" dirty="0">
                <a:solidFill>
                  <a:srgbClr val="EDEDED"/>
                </a:solidFill>
                <a:latin typeface="Century Gothic" panose="020B0502020202020204" pitchFamily="34" charset="0"/>
              </a:rPr>
              <a:t>anyone sins, we have an advocate with the Father, </a:t>
            </a:r>
            <a:r>
              <a:rPr lang="en-US" sz="6000" dirty="0" smtClean="0">
                <a:solidFill>
                  <a:srgbClr val="EDEDED"/>
                </a:solidFill>
                <a:latin typeface="Century Gothic" panose="020B0502020202020204" pitchFamily="34" charset="0"/>
              </a:rPr>
              <a:t/>
            </a:r>
            <a:br>
              <a:rPr lang="en-US" sz="6000" dirty="0" smtClean="0">
                <a:solidFill>
                  <a:srgbClr val="EDEDED"/>
                </a:solidFill>
                <a:latin typeface="Century Gothic" panose="020B0502020202020204" pitchFamily="34" charset="0"/>
              </a:rPr>
            </a:br>
            <a:r>
              <a:rPr lang="en-US" sz="6000" dirty="0" smtClean="0">
                <a:solidFill>
                  <a:srgbClr val="EDEDED"/>
                </a:solidFill>
                <a:latin typeface="Century Gothic" panose="020B0502020202020204" pitchFamily="34" charset="0"/>
              </a:rPr>
              <a:t>Jesus </a:t>
            </a:r>
            <a:r>
              <a:rPr lang="en-US" sz="6000" dirty="0">
                <a:solidFill>
                  <a:srgbClr val="EDEDED"/>
                </a:solidFill>
                <a:latin typeface="Century Gothic" panose="020B0502020202020204" pitchFamily="34" charset="0"/>
              </a:rPr>
              <a:t>Christ the righteous</a:t>
            </a:r>
            <a:r>
              <a:rPr lang="en-US" sz="6000" dirty="0" smtClean="0">
                <a:solidFill>
                  <a:srgbClr val="EDEDED"/>
                </a:solidFill>
                <a:latin typeface="Century Gothic" panose="020B0502020202020204" pitchFamily="34" charset="0"/>
              </a:rPr>
              <a:t>. </a:t>
            </a:r>
            <a:r>
              <a:rPr lang="en-US" sz="3200" dirty="0" smtClean="0">
                <a:solidFill>
                  <a:srgbClr val="EDEDED"/>
                </a:solidFill>
                <a:latin typeface="Century Gothic" panose="020B0502020202020204" pitchFamily="34" charset="0"/>
              </a:rPr>
              <a:t>– 1 JOHN 2:1</a:t>
            </a:r>
            <a:endParaRPr lang="en-US" sz="4800" dirty="0">
              <a:solidFill>
                <a:srgbClr val="EDEDED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514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a.abcnews.com/images/International/GTY_prison_139557071_jt_131013_33x16_160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73" t="8102" r="13761" b="382"/>
          <a:stretch/>
        </p:blipFill>
        <p:spPr bwMode="auto">
          <a:xfrm>
            <a:off x="0" y="0"/>
            <a:ext cx="24384000" cy="1371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32" y="246736"/>
            <a:ext cx="1537733" cy="15309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492383" y="836061"/>
            <a:ext cx="10363200" cy="18723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15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Our Story</a:t>
            </a:r>
            <a:endParaRPr kumimoji="0" lang="en-US" sz="1990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Century Gothic" panose="020B0502020202020204" pitchFamily="34" charset="0"/>
              <a:sym typeface="Helvetica Light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5196493" y="947367"/>
            <a:ext cx="6954981" cy="0"/>
          </a:xfrm>
          <a:prstGeom prst="line">
            <a:avLst/>
          </a:prstGeom>
          <a:noFill/>
          <a:ln w="25400" cap="flat">
            <a:solidFill>
              <a:srgbClr val="FFFFFF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" name="Straight Connector 15"/>
          <p:cNvCxnSpPr/>
          <p:nvPr/>
        </p:nvCxnSpPr>
        <p:spPr>
          <a:xfrm>
            <a:off x="15196493" y="2731784"/>
            <a:ext cx="6954981" cy="0"/>
          </a:xfrm>
          <a:prstGeom prst="line">
            <a:avLst/>
          </a:prstGeom>
          <a:noFill/>
          <a:ln w="25400" cap="flat">
            <a:solidFill>
              <a:srgbClr val="FFFFFF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TextBox 16"/>
          <p:cNvSpPr txBox="1"/>
          <p:nvPr/>
        </p:nvSpPr>
        <p:spPr>
          <a:xfrm>
            <a:off x="15196494" y="2870722"/>
            <a:ext cx="6954980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4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SET THE CAPTIVES FREE</a:t>
            </a:r>
            <a:endParaRPr kumimoji="0" lang="en-US" sz="480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Century Gothic" panose="020B0502020202020204" pitchFamily="34" charset="0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30556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racechurchblog.org/wp-content/uploads/2016/08/16_NT_Characters_1280-philemon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4" t="23233" r="11573" b="9697"/>
          <a:stretch/>
        </p:blipFill>
        <p:spPr bwMode="auto">
          <a:xfrm>
            <a:off x="0" y="1967345"/>
            <a:ext cx="24384000" cy="9199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3625" y="9414162"/>
            <a:ext cx="1537733" cy="153092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157511" y="1009621"/>
            <a:ext cx="6954980" cy="9335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5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Matthew 18:21-35</a:t>
            </a:r>
            <a:endParaRPr kumimoji="0" lang="en-US" sz="660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Century Gothic" panose="020B0502020202020204" pitchFamily="34" charset="0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365526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14146</TotalTime>
  <Words>304</Words>
  <Application>Microsoft Office PowerPoint</Application>
  <PresentationFormat>Custom</PresentationFormat>
  <Paragraphs>36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Gothic</vt:lpstr>
      <vt:lpstr>Helvetica Light</vt:lpstr>
      <vt:lpstr>Helvetica Neue</vt:lpstr>
      <vt:lpstr>Segoe UI</vt:lpstr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Eckrote</dc:creator>
  <cp:lastModifiedBy>John Eckrote</cp:lastModifiedBy>
  <cp:revision>347</cp:revision>
  <dcterms:modified xsi:type="dcterms:W3CDTF">2016-09-24T20:29:20Z</dcterms:modified>
</cp:coreProperties>
</file>