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309" r:id="rId3"/>
    <p:sldId id="370" r:id="rId4"/>
    <p:sldId id="371" r:id="rId5"/>
    <p:sldId id="372" r:id="rId6"/>
    <p:sldId id="375" r:id="rId7"/>
    <p:sldId id="376" r:id="rId8"/>
    <p:sldId id="373" r:id="rId9"/>
    <p:sldId id="379" r:id="rId10"/>
    <p:sldId id="377" r:id="rId11"/>
    <p:sldId id="378" r:id="rId12"/>
    <p:sldId id="380" r:id="rId13"/>
    <p:sldId id="381" r:id="rId14"/>
    <p:sldId id="374" r:id="rId15"/>
    <p:sldId id="326"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5629"/>
    <a:srgbClr val="B4CCC5"/>
    <a:srgbClr val="F9FAEE"/>
    <a:srgbClr val="A49CFF"/>
    <a:srgbClr val="E5E2DD"/>
    <a:srgbClr val="011F2C"/>
    <a:srgbClr val="EA7137"/>
    <a:srgbClr val="E6E3DE"/>
    <a:srgbClr val="E4E0D7"/>
    <a:srgbClr val="3B4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6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4751173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76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017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640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893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1094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04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984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56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894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558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139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159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320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424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727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i="1"/>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8" r:id="rId7"/>
    <p:sldLayoutId id="2147483659" r:id="rId8"/>
    <p:sldLayoutId id="214748366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p>
            <a:endParaRPr/>
          </a:p>
        </p:txBody>
      </p:sp>
      <p:sp>
        <p:nvSpPr>
          <p:cNvPr id="120" name="Shape 120"/>
          <p:cNvSpPr>
            <a:spLocks noGrp="1"/>
          </p:cNvSpPr>
          <p:nvPr>
            <p:ph type="subTitle" sz="quarter" idx="1"/>
          </p:nvPr>
        </p:nvSpPr>
        <p:spPr>
          <a:prstGeom prst="rect">
            <a:avLst/>
          </a:prstGeom>
        </p:spPr>
        <p:txBody>
          <a:bodyPr/>
          <a:lstStyle/>
          <a:p>
            <a:endParaRPr/>
          </a:p>
        </p:txBody>
      </p:sp>
      <p:pic>
        <p:nvPicPr>
          <p:cNvPr id="121" name="pasted-image.pdf"/>
          <p:cNvPicPr>
            <a:picLocks noChangeAspect="1"/>
          </p:cNvPicPr>
          <p:nvPr/>
        </p:nvPicPr>
        <p:blipFill>
          <a:blip r:embed="rId3">
            <a:extLst/>
          </a:blip>
          <a:stretch>
            <a:fillRect/>
          </a:stretch>
        </p:blipFill>
        <p:spPr>
          <a:xfrm>
            <a:off x="0" y="-1"/>
            <a:ext cx="24384000" cy="13716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16" t="20245" r="-1" b="23289"/>
          <a:stretch/>
        </p:blipFill>
        <p:spPr>
          <a:xfrm>
            <a:off x="-28576" y="-7619"/>
            <a:ext cx="24412575" cy="13723619"/>
          </a:xfrm>
          <a:prstGeom prst="rect">
            <a:avLst/>
          </a:prstGeom>
        </p:spPr>
      </p:pic>
      <p:sp>
        <p:nvSpPr>
          <p:cNvPr id="4" name="TextBox 3"/>
          <p:cNvSpPr txBox="1"/>
          <p:nvPr/>
        </p:nvSpPr>
        <p:spPr>
          <a:xfrm>
            <a:off x="520922" y="231836"/>
            <a:ext cx="22591569" cy="187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11500" dirty="0" smtClean="0">
                <a:solidFill>
                  <a:schemeClr val="tx1"/>
                </a:solidFill>
                <a:latin typeface="Century Gothic" panose="020B0502020202020204" pitchFamily="34" charset="0"/>
              </a:rPr>
              <a:t>Freedom for Freedom</a:t>
            </a:r>
            <a:endParaRPr kumimoji="0" lang="en-US" sz="16600" i="0" u="none" strike="noStrike" cap="none" spc="0" normalizeH="0" baseline="0" dirty="0">
              <a:ln>
                <a:noFill/>
              </a:ln>
              <a:solidFill>
                <a:schemeClr val="tx1"/>
              </a:solidFill>
              <a:uFillTx/>
              <a:latin typeface="Century Gothic" panose="020B0502020202020204" pitchFamily="34" charset="0"/>
              <a:sym typeface="Helvetica Light"/>
            </a:endParaRPr>
          </a:p>
        </p:txBody>
      </p:sp>
      <p:sp>
        <p:nvSpPr>
          <p:cNvPr id="5" name="Rectangle 4"/>
          <p:cNvSpPr/>
          <p:nvPr/>
        </p:nvSpPr>
        <p:spPr>
          <a:xfrm>
            <a:off x="497494" y="3043226"/>
            <a:ext cx="23360436" cy="923330"/>
          </a:xfrm>
          <a:prstGeom prst="rect">
            <a:avLst/>
          </a:prstGeom>
        </p:spPr>
        <p:txBody>
          <a:bodyPr wrap="square">
            <a:spAutoFit/>
          </a:bodyPr>
          <a:lstStyle/>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For freedom Christ has set us free</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5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4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Galatians 5:1</a:t>
            </a:r>
            <a:endParaRPr lang="en-US" sz="4400"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pic>
        <p:nvPicPr>
          <p:cNvPr id="6146" name="Picture 2" descr="http://about.puma.com/damfiles/default/this-is-puma/business-units/running-and-training/gallery-running/Usain-Bolt_14AW-1d42e3b3eee3286de45cdf26b162cd96.jpg"/>
          <p:cNvPicPr>
            <a:picLocks noChangeAspect="1" noChangeArrowheads="1"/>
          </p:cNvPicPr>
          <p:nvPr/>
        </p:nvPicPr>
        <p:blipFill rotWithShape="1">
          <a:blip r:embed="rId4">
            <a:extLst>
              <a:ext uri="{28A0092B-C50C-407E-A947-70E740481C1C}">
                <a14:useLocalDpi xmlns:a14="http://schemas.microsoft.com/office/drawing/2010/main" val="0"/>
              </a:ext>
            </a:extLst>
          </a:blip>
          <a:srcRect l="33592" t="21345" r="32668" b="803"/>
          <a:stretch/>
        </p:blipFill>
        <p:spPr bwMode="auto">
          <a:xfrm>
            <a:off x="249133" y="4581174"/>
            <a:ext cx="5148052" cy="79192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cdn-s3.si.com/s3fs-public/styles/marquee_large_2x/public/videos/2157889318001_5089798289001_5089780018001-vs.jpg?itok=wrs9mcQ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9931" y="4581173"/>
            <a:ext cx="14219620" cy="79192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bcnews.go.com/images/Sports/ss_olympics_bs_160819_3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173" r="31338"/>
          <a:stretch/>
        </p:blipFill>
        <p:spPr bwMode="auto">
          <a:xfrm>
            <a:off x="5674895" y="4581173"/>
            <a:ext cx="4047326" cy="79192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Tree>
    <p:extLst>
      <p:ext uri="{BB962C8B-B14F-4D97-AF65-F5344CB8AC3E}">
        <p14:creationId xmlns:p14="http://schemas.microsoft.com/office/powerpoint/2010/main" val="39401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16" t="20245" r="-1" b="23289"/>
          <a:stretch/>
        </p:blipFill>
        <p:spPr>
          <a:xfrm>
            <a:off x="-28575" y="-7619"/>
            <a:ext cx="24412575" cy="13723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
        <p:nvSpPr>
          <p:cNvPr id="4" name="TextBox 3"/>
          <p:cNvSpPr txBox="1"/>
          <p:nvPr/>
        </p:nvSpPr>
        <p:spPr>
          <a:xfrm>
            <a:off x="1289789" y="425197"/>
            <a:ext cx="2259156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en-US" sz="7200" b="1" dirty="0" smtClean="0">
                <a:solidFill>
                  <a:schemeClr val="tx1"/>
                </a:solidFill>
                <a:latin typeface="Century Gothic" panose="020B0502020202020204" pitchFamily="34" charset="0"/>
              </a:rPr>
              <a:t>Freedom from the flesh</a:t>
            </a:r>
            <a:endParaRPr kumimoji="0" lang="en-US" sz="8800" b="1" i="0" u="none" strike="noStrike" cap="none" spc="0" normalizeH="0" baseline="0" dirty="0">
              <a:ln>
                <a:noFill/>
              </a:ln>
              <a:solidFill>
                <a:schemeClr val="tx1"/>
              </a:solidFill>
              <a:uFillTx/>
              <a:latin typeface="Century Gothic" panose="020B0502020202020204" pitchFamily="34" charset="0"/>
              <a:sym typeface="Helvetica Light"/>
            </a:endParaRPr>
          </a:p>
        </p:txBody>
      </p:sp>
      <p:sp>
        <p:nvSpPr>
          <p:cNvPr id="6" name="Rectangle 5"/>
          <p:cNvSpPr/>
          <p:nvPr/>
        </p:nvSpPr>
        <p:spPr>
          <a:xfrm>
            <a:off x="497494" y="2541489"/>
            <a:ext cx="23360436" cy="8525411"/>
          </a:xfrm>
          <a:prstGeom prst="rect">
            <a:avLst/>
          </a:prstGeom>
        </p:spPr>
        <p:txBody>
          <a:bodyPr wrap="square">
            <a:spAutoFit/>
          </a:bodyPr>
          <a:lstStyle/>
          <a:p>
            <a:pPr algn="l"/>
            <a:r>
              <a:rPr lang="en-US" sz="6600" b="1" u="sng"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FLESHLY RELIGION</a:t>
            </a: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If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you accept circumcision, Christ will be of no advantage to you.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I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testify again to every man who accepts circumcision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that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he is obligated to keep the whole law.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You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are severed from Christ</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 you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who would be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justified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by the law; you have fallen away from grace.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For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through the Spirit, by faith,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we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ourselves eagerly wait for the hope of righteousness.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For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in Christ Jesus neither circumcision nor uncircumcision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counts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for anything, but only </a:t>
            </a:r>
            <a:r>
              <a:rPr lang="en-US" sz="6000" b="1" i="1"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faith working through love</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t>
            </a:r>
          </a:p>
          <a:p>
            <a:r>
              <a:rPr lang="en-US" sz="4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 Galatians 5:2-6</a:t>
            </a:r>
            <a:endParaRPr lang="en-US" sz="4400"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19676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16" t="20245" r="-1" b="23289"/>
          <a:stretch/>
        </p:blipFill>
        <p:spPr>
          <a:xfrm>
            <a:off x="-28575" y="-7619"/>
            <a:ext cx="24412575" cy="13723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
        <p:nvSpPr>
          <p:cNvPr id="4" name="TextBox 3"/>
          <p:cNvSpPr txBox="1"/>
          <p:nvPr/>
        </p:nvSpPr>
        <p:spPr>
          <a:xfrm>
            <a:off x="1289789" y="425197"/>
            <a:ext cx="2259156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en-US" sz="7200" b="1" dirty="0" smtClean="0">
                <a:solidFill>
                  <a:schemeClr val="tx1"/>
                </a:solidFill>
                <a:latin typeface="Century Gothic" panose="020B0502020202020204" pitchFamily="34" charset="0"/>
              </a:rPr>
              <a:t>Freedom from the flesh</a:t>
            </a:r>
            <a:endParaRPr kumimoji="0" lang="en-US" sz="8800" b="1" i="0" u="none" strike="noStrike" cap="none" spc="0" normalizeH="0" baseline="0" dirty="0">
              <a:ln>
                <a:noFill/>
              </a:ln>
              <a:solidFill>
                <a:schemeClr val="tx1"/>
              </a:solidFill>
              <a:uFillTx/>
              <a:latin typeface="Century Gothic" panose="020B0502020202020204" pitchFamily="34" charset="0"/>
              <a:sym typeface="Helvetica Light"/>
            </a:endParaRPr>
          </a:p>
        </p:txBody>
      </p:sp>
      <p:sp>
        <p:nvSpPr>
          <p:cNvPr id="6" name="Rectangle 5"/>
          <p:cNvSpPr/>
          <p:nvPr/>
        </p:nvSpPr>
        <p:spPr>
          <a:xfrm>
            <a:off x="497494" y="2541489"/>
            <a:ext cx="23360436" cy="5109091"/>
          </a:xfrm>
          <a:prstGeom prst="rect">
            <a:avLst/>
          </a:prstGeom>
        </p:spPr>
        <p:txBody>
          <a:bodyPr wrap="square">
            <a:spAutoFit/>
          </a:bodyPr>
          <a:lstStyle/>
          <a:p>
            <a:pPr algn="l"/>
            <a:r>
              <a:rPr lang="en-US" sz="6600" b="1" u="sng"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FLESHLY RELATIONSHIPS</a:t>
            </a: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You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were called to freedom, brothers. Only do not use your freedom as an opportunity for the flesh, but </a:t>
            </a:r>
            <a:r>
              <a:rPr lang="en-US" sz="5400" b="1" i="1"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through love serve one another</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For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the whole law is fulfilled in one word: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
            </a:r>
            <a:b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b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You shall love your neighbor as yourself</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t>
            </a:r>
          </a:p>
          <a:p>
            <a:r>
              <a:rPr lang="en-US" sz="4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 Galatians 5:13-15</a:t>
            </a:r>
            <a:endParaRPr lang="en-US" sz="4400"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0421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16" t="20245" r="-1" b="23289"/>
          <a:stretch/>
        </p:blipFill>
        <p:spPr>
          <a:xfrm>
            <a:off x="-28575" y="-7619"/>
            <a:ext cx="24412575" cy="13723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
        <p:nvSpPr>
          <p:cNvPr id="4" name="TextBox 3"/>
          <p:cNvSpPr txBox="1"/>
          <p:nvPr/>
        </p:nvSpPr>
        <p:spPr>
          <a:xfrm>
            <a:off x="1289789" y="425197"/>
            <a:ext cx="2259156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en-US" sz="7200" b="1" dirty="0" smtClean="0">
                <a:solidFill>
                  <a:schemeClr val="tx1"/>
                </a:solidFill>
                <a:latin typeface="Century Gothic" panose="020B0502020202020204" pitchFamily="34" charset="0"/>
              </a:rPr>
              <a:t>Freedom from the flesh</a:t>
            </a:r>
            <a:endParaRPr kumimoji="0" lang="en-US" sz="8800" b="1" i="0" u="none" strike="noStrike" cap="none" spc="0" normalizeH="0" baseline="0" dirty="0">
              <a:ln>
                <a:noFill/>
              </a:ln>
              <a:solidFill>
                <a:schemeClr val="tx1"/>
              </a:solidFill>
              <a:uFillTx/>
              <a:latin typeface="Century Gothic" panose="020B0502020202020204" pitchFamily="34" charset="0"/>
              <a:sym typeface="Helvetica Light"/>
            </a:endParaRPr>
          </a:p>
        </p:txBody>
      </p:sp>
      <p:sp>
        <p:nvSpPr>
          <p:cNvPr id="6" name="Rectangle 5"/>
          <p:cNvSpPr/>
          <p:nvPr/>
        </p:nvSpPr>
        <p:spPr>
          <a:xfrm>
            <a:off x="294968" y="1635785"/>
            <a:ext cx="23862890" cy="10926068"/>
          </a:xfrm>
          <a:prstGeom prst="rect">
            <a:avLst/>
          </a:prstGeom>
        </p:spPr>
        <p:txBody>
          <a:bodyPr wrap="square">
            <a:spAutoFit/>
          </a:bodyPr>
          <a:lstStyle/>
          <a:p>
            <a:pPr algn="l"/>
            <a:r>
              <a:rPr lang="en-US" sz="6600" b="1" u="sng"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FLESHLY DESIRES</a:t>
            </a: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Walk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by the Spirit, and you will not gratify the desires of the flesh.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For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the desires of the flesh are against the Spirit, and the desires of the Spirit are against the flesh, for these are opposed to each other, to keep you from doing the things you want to do.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But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if you are led by the Spirit, you are not under the law.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Now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the works of the flesh are evident: sexual immorality, impurity, sensuality,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idolatry</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 sorcery, enmity, strife, jealousy, fits of anger, rivalries, dissensions,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divisions, envy,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drunkenness, orgies, and things like these. I warn you,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those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who do such things will not inherit the kingdom of God.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But </a:t>
            </a:r>
            <a:r>
              <a:rPr lang="en-US" sz="5400" b="1" i="1"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the fruit of the Spirit is love</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 joy, peace, patience, kindness, goodness, faithfulness,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gentleness</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
            </a:r>
            <a:b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b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self-control</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 against such things there is no law</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t>
            </a:r>
          </a:p>
          <a:p>
            <a:r>
              <a:rPr lang="en-US" sz="4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 Galatians 5:16-23</a:t>
            </a:r>
            <a:endParaRPr lang="en-US" sz="4400"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55934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9463" b="43311"/>
          <a:stretch/>
        </p:blipFill>
        <p:spPr bwMode="auto">
          <a:xfrm>
            <a:off x="0" y="0"/>
            <a:ext cx="24384000" cy="6489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 t="59873" r="-121" b="19304"/>
          <a:stretch/>
        </p:blipFill>
        <p:spPr bwMode="auto">
          <a:xfrm>
            <a:off x="-1" y="4129548"/>
            <a:ext cx="24384001" cy="2861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10867647"/>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12181046"/>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pic>
        <p:nvPicPr>
          <p:cNvPr id="4"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9822427"/>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6826260"/>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8453498"/>
            <a:ext cx="24384000" cy="16272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69565" y="6555282"/>
            <a:ext cx="14312348" cy="13029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prstTxWarp prst="textPlain">
              <a:avLst/>
            </a:prstTxWarp>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D45629"/>
                </a:solidFill>
                <a:effectLst>
                  <a:outerShdw blurRad="50800" dist="177800" dir="1200000" algn="ctr" rotWithShape="0">
                    <a:schemeClr val="bg1">
                      <a:alpha val="20000"/>
                    </a:schemeClr>
                  </a:outerShdw>
                </a:effectLst>
                <a:uFillTx/>
                <a:latin typeface="Arial Black" panose="020B0A04020102020204" pitchFamily="34" charset="0"/>
                <a:sym typeface="Helvetica Light"/>
              </a:rPr>
              <a:t>FACT #3</a:t>
            </a:r>
            <a:endParaRPr kumimoji="0" lang="en-US" sz="5000" b="0" i="0" u="none" strike="noStrike" cap="none" spc="0" normalizeH="0" baseline="0" dirty="0">
              <a:ln>
                <a:noFill/>
              </a:ln>
              <a:solidFill>
                <a:srgbClr val="D45629"/>
              </a:solidFill>
              <a:effectLst>
                <a:outerShdw blurRad="50800" dist="177800" dir="1200000" algn="ctr" rotWithShape="0">
                  <a:schemeClr val="bg1">
                    <a:alpha val="20000"/>
                  </a:schemeClr>
                </a:outerShdw>
              </a:effectLst>
              <a:uFillTx/>
              <a:latin typeface="Arial Black" panose="020B0A04020102020204" pitchFamily="34" charset="0"/>
              <a:sym typeface="Helvetica Light"/>
            </a:endParaRPr>
          </a:p>
        </p:txBody>
      </p:sp>
      <p:sp>
        <p:nvSpPr>
          <p:cNvPr id="11" name="TextBox 10"/>
          <p:cNvSpPr txBox="1"/>
          <p:nvPr/>
        </p:nvSpPr>
        <p:spPr>
          <a:xfrm>
            <a:off x="-1" y="8332023"/>
            <a:ext cx="24384001" cy="1210588"/>
          </a:xfrm>
          <a:prstGeom prst="rect">
            <a:avLst/>
          </a:prstGeom>
          <a:solidFill>
            <a:srgbClr val="D4562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smtClean="0">
                <a:ln>
                  <a:noFill/>
                </a:ln>
                <a:solidFill>
                  <a:srgbClr val="FFFFFF"/>
                </a:solidFill>
                <a:effectLst/>
                <a:uFillTx/>
                <a:latin typeface="Century Gothic" panose="020B0502020202020204" pitchFamily="34" charset="0"/>
                <a:sym typeface="Helvetica Light"/>
              </a:rPr>
              <a:t>We boast in the cross of Christ</a:t>
            </a:r>
            <a:endParaRPr kumimoji="0" lang="en-US" sz="7200" b="0" i="0" u="none" strike="noStrike" cap="none" spc="0" normalizeH="0" baseline="0" dirty="0">
              <a:ln>
                <a:noFill/>
              </a:ln>
              <a:solidFill>
                <a:srgbClr val="FFFFFF"/>
              </a:solidFill>
              <a:effectLst/>
              <a:uFillTx/>
              <a:latin typeface="Century Gothic" panose="020B0502020202020204" pitchFamily="34" charset="0"/>
              <a:sym typeface="Helvetica Light"/>
            </a:endParaRPr>
          </a:p>
        </p:txBody>
      </p:sp>
      <p:sp>
        <p:nvSpPr>
          <p:cNvPr id="12" name="Rectangle 11"/>
          <p:cNvSpPr/>
          <p:nvPr/>
        </p:nvSpPr>
        <p:spPr>
          <a:xfrm>
            <a:off x="371061" y="10636046"/>
            <a:ext cx="24012939" cy="1938992"/>
          </a:xfrm>
          <a:prstGeom prst="rect">
            <a:avLst/>
          </a:prstGeom>
        </p:spPr>
        <p:txBody>
          <a:bodyPr wrap="square">
            <a:spAutoFit/>
          </a:bodyPr>
          <a:lstStyle/>
          <a:p>
            <a:pPr algn="l"/>
            <a:r>
              <a:rPr lang="en-US" sz="4400" dirty="0" smtClean="0">
                <a:solidFill>
                  <a:srgbClr val="000000"/>
                </a:solidFill>
                <a:latin typeface="Century Gothic" panose="020B0502020202020204" pitchFamily="34" charset="0"/>
              </a:rPr>
              <a:t>Far </a:t>
            </a:r>
            <a:r>
              <a:rPr lang="en-US" sz="4400" dirty="0">
                <a:solidFill>
                  <a:srgbClr val="000000"/>
                </a:solidFill>
                <a:latin typeface="Century Gothic" panose="020B0502020202020204" pitchFamily="34" charset="0"/>
              </a:rPr>
              <a:t>be it from me to boast except in the cross of our Lord Jesus Christ, </a:t>
            </a:r>
            <a:endParaRPr lang="en-US" sz="4400" dirty="0" smtClean="0">
              <a:solidFill>
                <a:srgbClr val="000000"/>
              </a:solidFill>
              <a:latin typeface="Century Gothic" panose="020B0502020202020204" pitchFamily="34" charset="0"/>
            </a:endParaRPr>
          </a:p>
          <a:p>
            <a:pPr algn="l"/>
            <a:r>
              <a:rPr lang="en-US" sz="4400" dirty="0" smtClean="0">
                <a:solidFill>
                  <a:srgbClr val="000000"/>
                </a:solidFill>
                <a:latin typeface="Century Gothic" panose="020B0502020202020204" pitchFamily="34" charset="0"/>
              </a:rPr>
              <a:t>by which </a:t>
            </a:r>
            <a:r>
              <a:rPr lang="en-US" sz="4400" dirty="0">
                <a:solidFill>
                  <a:srgbClr val="000000"/>
                </a:solidFill>
                <a:latin typeface="Century Gothic" panose="020B0502020202020204" pitchFamily="34" charset="0"/>
              </a:rPr>
              <a:t>the world has been crucified to me, and I to the </a:t>
            </a:r>
            <a:r>
              <a:rPr lang="en-US" sz="4400" dirty="0" smtClean="0">
                <a:solidFill>
                  <a:srgbClr val="000000"/>
                </a:solidFill>
                <a:latin typeface="Century Gothic" panose="020B0502020202020204" pitchFamily="34" charset="0"/>
              </a:rPr>
              <a:t>world.</a:t>
            </a:r>
          </a:p>
          <a:p>
            <a:pPr algn="l"/>
            <a:r>
              <a:rPr lang="en-US" sz="3200" b="1" i="1" dirty="0" smtClean="0">
                <a:solidFill>
                  <a:srgbClr val="000000"/>
                </a:solidFill>
                <a:latin typeface="Century Gothic" panose="020B0502020202020204" pitchFamily="34" charset="0"/>
              </a:rPr>
              <a:t>Galatians 6:14</a:t>
            </a:r>
            <a:endParaRPr lang="en-US" sz="3200" b="1" i="1" dirty="0">
              <a:latin typeface="Century Gothic" panose="020B0502020202020204" pitchFamily="34" charset="0"/>
            </a:endParaRPr>
          </a:p>
        </p:txBody>
      </p:sp>
    </p:spTree>
    <p:extLst>
      <p:ext uri="{BB962C8B-B14F-4D97-AF65-F5344CB8AC3E}">
        <p14:creationId xmlns:p14="http://schemas.microsoft.com/office/powerpoint/2010/main" val="165178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edemptionokc.com/wp-content/uploads/2014/01/Galatians_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Tree>
    <p:extLst>
      <p:ext uri="{BB962C8B-B14F-4D97-AF65-F5344CB8AC3E}">
        <p14:creationId xmlns:p14="http://schemas.microsoft.com/office/powerpoint/2010/main" val="16070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16" t="20245" r="-1" b="23289"/>
          <a:stretch/>
        </p:blipFill>
        <p:spPr>
          <a:xfrm>
            <a:off x="-28575" y="-7619"/>
            <a:ext cx="24412575" cy="13723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
        <p:nvSpPr>
          <p:cNvPr id="4" name="TextBox 3"/>
          <p:cNvSpPr txBox="1"/>
          <p:nvPr/>
        </p:nvSpPr>
        <p:spPr>
          <a:xfrm>
            <a:off x="520922" y="231836"/>
            <a:ext cx="22591569" cy="187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11500" dirty="0" smtClean="0">
                <a:solidFill>
                  <a:schemeClr val="tx1"/>
                </a:solidFill>
                <a:latin typeface="Century Gothic" panose="020B0502020202020204" pitchFamily="34" charset="0"/>
              </a:rPr>
              <a:t>Freedom by Faith</a:t>
            </a:r>
            <a:endParaRPr kumimoji="0" lang="en-US" sz="16600" i="0" u="none" strike="noStrike" cap="none" spc="0" normalizeH="0" baseline="0" dirty="0">
              <a:ln>
                <a:noFill/>
              </a:ln>
              <a:solidFill>
                <a:schemeClr val="tx1"/>
              </a:solidFill>
              <a:uFillTx/>
              <a:latin typeface="Century Gothic" panose="020B0502020202020204" pitchFamily="34" charset="0"/>
              <a:sym typeface="Helvetica Light"/>
            </a:endParaRPr>
          </a:p>
        </p:txBody>
      </p:sp>
      <p:sp>
        <p:nvSpPr>
          <p:cNvPr id="5" name="Rectangle 4"/>
          <p:cNvSpPr/>
          <p:nvPr/>
        </p:nvSpPr>
        <p:spPr>
          <a:xfrm>
            <a:off x="520922" y="4489776"/>
            <a:ext cx="23360436" cy="1754326"/>
          </a:xfrm>
          <a:prstGeom prst="rect">
            <a:avLst/>
          </a:prstGeom>
        </p:spPr>
        <p:txBody>
          <a:bodyPr wrap="square">
            <a:spAutoFit/>
          </a:bodyPr>
          <a:lstStyle/>
          <a:p>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We know that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rPr>
              <a:t>a person is not justified by works of the law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rPr>
              <a:t/>
            </a:r>
            <a:b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rPr>
            </a:b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rPr>
              <a:t>but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rPr>
              <a:t>through faith in Jesus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rPr>
              <a:t>Christ.  </a:t>
            </a:r>
            <a:r>
              <a:rPr lang="en-US" sz="4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Galatians 2:16 -</a:t>
            </a:r>
            <a:endParaRPr lang="en-US" sz="4400"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56985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16" t="20245" r="-1" b="23289"/>
          <a:stretch/>
        </p:blipFill>
        <p:spPr>
          <a:xfrm>
            <a:off x="-28575" y="-7619"/>
            <a:ext cx="24412575" cy="13723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
        <p:nvSpPr>
          <p:cNvPr id="4" name="TextBox 3"/>
          <p:cNvSpPr txBox="1"/>
          <p:nvPr/>
        </p:nvSpPr>
        <p:spPr>
          <a:xfrm>
            <a:off x="1289789" y="425197"/>
            <a:ext cx="2259156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en-US" sz="7200" b="1" dirty="0" smtClean="0">
                <a:solidFill>
                  <a:schemeClr val="tx1"/>
                </a:solidFill>
                <a:latin typeface="Century Gothic" panose="020B0502020202020204" pitchFamily="34" charset="0"/>
              </a:rPr>
              <a:t>Freedom from the curse of the Law</a:t>
            </a:r>
            <a:endParaRPr kumimoji="0" lang="en-US" sz="8800" b="1" i="0" u="none" strike="noStrike" cap="none" spc="0" normalizeH="0" baseline="0" dirty="0">
              <a:ln>
                <a:noFill/>
              </a:ln>
              <a:solidFill>
                <a:schemeClr val="tx1"/>
              </a:solidFill>
              <a:uFillTx/>
              <a:latin typeface="Century Gothic" panose="020B0502020202020204" pitchFamily="34" charset="0"/>
              <a:sym typeface="Helvetica Light"/>
            </a:endParaRPr>
          </a:p>
        </p:txBody>
      </p:sp>
      <p:sp>
        <p:nvSpPr>
          <p:cNvPr id="5" name="Rectangle 4"/>
          <p:cNvSpPr/>
          <p:nvPr/>
        </p:nvSpPr>
        <p:spPr>
          <a:xfrm>
            <a:off x="299249" y="3195943"/>
            <a:ext cx="23360436" cy="4093428"/>
          </a:xfrm>
          <a:prstGeom prst="rect">
            <a:avLst/>
          </a:prstGeom>
        </p:spPr>
        <p:txBody>
          <a:bodyPr wrap="square">
            <a:spAutoFit/>
          </a:bodyPr>
          <a:lstStyle/>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For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all who rely on works of the law are under a curse; for it is written, “Cursed be everyone who does not abide by all things written in the Book of the Law, and do them.”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Now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it is evident that no one is justified before God by the law, for “The righteous shall live by faith</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t>
            </a:r>
          </a:p>
          <a:p>
            <a:r>
              <a:rPr lang="en-US" sz="4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 Galatians 3:10-12</a:t>
            </a:r>
            <a:endParaRPr lang="en-US" sz="4400"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6" name="Rectangle 5"/>
          <p:cNvSpPr/>
          <p:nvPr/>
        </p:nvSpPr>
        <p:spPr>
          <a:xfrm>
            <a:off x="497494" y="8378475"/>
            <a:ext cx="23360436" cy="2800767"/>
          </a:xfrm>
          <a:prstGeom prst="rect">
            <a:avLst/>
          </a:prstGeom>
        </p:spPr>
        <p:txBody>
          <a:bodyPr wrap="square">
            <a:spAutoFit/>
          </a:bodyPr>
          <a:lstStyle/>
          <a:p>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Christ redeemed us from the curse of the law </a:t>
            </a:r>
            <a:endPar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by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becoming </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curse for </a:t>
            </a: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us.</a:t>
            </a:r>
          </a:p>
          <a:p>
            <a:r>
              <a:rPr lang="en-US" sz="4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 Galatians 3:13</a:t>
            </a:r>
            <a:endParaRPr lang="en-US" sz="4400"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90013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CCC5"/>
        </a:solidFill>
        <a:effectLst/>
      </p:bgPr>
    </p:bg>
    <p:spTree>
      <p:nvGrpSpPr>
        <p:cNvPr id="1" name=""/>
        <p:cNvGrpSpPr/>
        <p:nvPr/>
      </p:nvGrpSpPr>
      <p:grpSpPr>
        <a:xfrm>
          <a:off x="0" y="0"/>
          <a:ext cx="0" cy="0"/>
          <a:chOff x="0" y="0"/>
          <a:chExt cx="0" cy="0"/>
        </a:xfrm>
      </p:grpSpPr>
      <p:pic>
        <p:nvPicPr>
          <p:cNvPr id="2"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9463" b="43311"/>
          <a:stretch/>
        </p:blipFill>
        <p:spPr bwMode="auto">
          <a:xfrm>
            <a:off x="0" y="0"/>
            <a:ext cx="24384000" cy="6489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 t="59873" r="-121" b="19304"/>
          <a:stretch/>
        </p:blipFill>
        <p:spPr bwMode="auto">
          <a:xfrm>
            <a:off x="-1" y="4129548"/>
            <a:ext cx="24384001" cy="2861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10867647"/>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12181046"/>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pic>
        <p:nvPicPr>
          <p:cNvPr id="4"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9822427"/>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6826260"/>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8453498"/>
            <a:ext cx="24384000" cy="16272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69565" y="6555282"/>
            <a:ext cx="14312348" cy="13029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prstTxWarp prst="textPlain">
              <a:avLst/>
            </a:prstTxWarp>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D45629"/>
                </a:solidFill>
                <a:effectLst>
                  <a:outerShdw blurRad="50800" dist="177800" dir="1200000" algn="ctr" rotWithShape="0">
                    <a:schemeClr val="bg1">
                      <a:alpha val="20000"/>
                    </a:schemeClr>
                  </a:outerShdw>
                </a:effectLst>
                <a:uFillTx/>
                <a:latin typeface="Arial Black" panose="020B0A04020102020204" pitchFamily="34" charset="0"/>
                <a:sym typeface="Helvetica Light"/>
              </a:rPr>
              <a:t>FACT #1</a:t>
            </a:r>
            <a:endParaRPr kumimoji="0" lang="en-US" sz="5000" b="0" i="0" u="none" strike="noStrike" cap="none" spc="0" normalizeH="0" baseline="0" dirty="0">
              <a:ln>
                <a:noFill/>
              </a:ln>
              <a:solidFill>
                <a:srgbClr val="D45629"/>
              </a:solidFill>
              <a:effectLst>
                <a:outerShdw blurRad="50800" dist="177800" dir="1200000" algn="ctr" rotWithShape="0">
                  <a:schemeClr val="bg1">
                    <a:alpha val="20000"/>
                  </a:schemeClr>
                </a:outerShdw>
              </a:effectLst>
              <a:uFillTx/>
              <a:latin typeface="Arial Black" panose="020B0A04020102020204" pitchFamily="34" charset="0"/>
              <a:sym typeface="Helvetica Light"/>
            </a:endParaRPr>
          </a:p>
        </p:txBody>
      </p:sp>
      <p:sp>
        <p:nvSpPr>
          <p:cNvPr id="11" name="TextBox 10"/>
          <p:cNvSpPr txBox="1"/>
          <p:nvPr/>
        </p:nvSpPr>
        <p:spPr>
          <a:xfrm>
            <a:off x="-1" y="8332023"/>
            <a:ext cx="24384001" cy="1210588"/>
          </a:xfrm>
          <a:prstGeom prst="rect">
            <a:avLst/>
          </a:prstGeom>
          <a:solidFill>
            <a:srgbClr val="D4562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smtClean="0">
                <a:ln>
                  <a:noFill/>
                </a:ln>
                <a:solidFill>
                  <a:srgbClr val="FFFFFF"/>
                </a:solidFill>
                <a:effectLst/>
                <a:uFillTx/>
                <a:latin typeface="Century Gothic" panose="020B0502020202020204" pitchFamily="34" charset="0"/>
                <a:sym typeface="Helvetica Light"/>
              </a:rPr>
              <a:t>We are crucified with Christ</a:t>
            </a:r>
            <a:endParaRPr kumimoji="0" lang="en-US" sz="7200" b="0" i="0" u="none" strike="noStrike" cap="none" spc="0" normalizeH="0" baseline="0" dirty="0">
              <a:ln>
                <a:noFill/>
              </a:ln>
              <a:solidFill>
                <a:srgbClr val="FFFFFF"/>
              </a:solidFill>
              <a:effectLst/>
              <a:uFillTx/>
              <a:latin typeface="Century Gothic" panose="020B0502020202020204" pitchFamily="34" charset="0"/>
              <a:sym typeface="Helvetica Light"/>
            </a:endParaRPr>
          </a:p>
        </p:txBody>
      </p:sp>
      <p:sp>
        <p:nvSpPr>
          <p:cNvPr id="12" name="Rectangle 11"/>
          <p:cNvSpPr/>
          <p:nvPr/>
        </p:nvSpPr>
        <p:spPr>
          <a:xfrm>
            <a:off x="371061" y="10636046"/>
            <a:ext cx="24012939" cy="2677656"/>
          </a:xfrm>
          <a:prstGeom prst="rect">
            <a:avLst/>
          </a:prstGeom>
        </p:spPr>
        <p:txBody>
          <a:bodyPr wrap="square">
            <a:spAutoFit/>
          </a:bodyPr>
          <a:lstStyle/>
          <a:p>
            <a:pPr algn="l"/>
            <a:r>
              <a:rPr lang="en-US" sz="4400" b="1" baseline="30000" dirty="0">
                <a:solidFill>
                  <a:srgbClr val="000000"/>
                </a:solidFill>
                <a:latin typeface="Century Gothic" panose="020B0502020202020204" pitchFamily="34" charset="0"/>
              </a:rPr>
              <a:t> </a:t>
            </a:r>
            <a:r>
              <a:rPr lang="en-US" sz="4400" dirty="0">
                <a:solidFill>
                  <a:srgbClr val="000000"/>
                </a:solidFill>
                <a:latin typeface="Century Gothic" panose="020B0502020202020204" pitchFamily="34" charset="0"/>
              </a:rPr>
              <a:t>I have been crucified with Christ. It is no longer I who live, but Christ who lives in me. </a:t>
            </a:r>
            <a:endParaRPr lang="en-US" sz="4400" dirty="0" smtClean="0">
              <a:solidFill>
                <a:srgbClr val="000000"/>
              </a:solidFill>
              <a:latin typeface="Century Gothic" panose="020B0502020202020204" pitchFamily="34" charset="0"/>
            </a:endParaRPr>
          </a:p>
          <a:p>
            <a:pPr algn="l"/>
            <a:r>
              <a:rPr lang="en-US" sz="4400" dirty="0" smtClean="0">
                <a:solidFill>
                  <a:srgbClr val="000000"/>
                </a:solidFill>
                <a:latin typeface="Century Gothic" panose="020B0502020202020204" pitchFamily="34" charset="0"/>
              </a:rPr>
              <a:t>And </a:t>
            </a:r>
            <a:r>
              <a:rPr lang="en-US" sz="4400" dirty="0">
                <a:solidFill>
                  <a:srgbClr val="000000"/>
                </a:solidFill>
                <a:latin typeface="Century Gothic" panose="020B0502020202020204" pitchFamily="34" charset="0"/>
              </a:rPr>
              <a:t>the life I now live in the flesh I live by faith in the Son of God, </a:t>
            </a:r>
            <a:endParaRPr lang="en-US" sz="4400" dirty="0" smtClean="0">
              <a:solidFill>
                <a:srgbClr val="000000"/>
              </a:solidFill>
              <a:latin typeface="Century Gothic" panose="020B0502020202020204" pitchFamily="34" charset="0"/>
            </a:endParaRPr>
          </a:p>
          <a:p>
            <a:pPr algn="l"/>
            <a:r>
              <a:rPr lang="en-US" sz="4400" dirty="0" smtClean="0">
                <a:solidFill>
                  <a:srgbClr val="000000"/>
                </a:solidFill>
                <a:latin typeface="Century Gothic" panose="020B0502020202020204" pitchFamily="34" charset="0"/>
              </a:rPr>
              <a:t>who </a:t>
            </a:r>
            <a:r>
              <a:rPr lang="en-US" sz="4400" dirty="0">
                <a:solidFill>
                  <a:srgbClr val="000000"/>
                </a:solidFill>
                <a:latin typeface="Century Gothic" panose="020B0502020202020204" pitchFamily="34" charset="0"/>
              </a:rPr>
              <a:t>loved me and gave </a:t>
            </a:r>
            <a:r>
              <a:rPr lang="en-US" sz="4400" dirty="0" smtClean="0">
                <a:solidFill>
                  <a:srgbClr val="000000"/>
                </a:solidFill>
                <a:latin typeface="Century Gothic" panose="020B0502020202020204" pitchFamily="34" charset="0"/>
              </a:rPr>
              <a:t>Himself </a:t>
            </a:r>
            <a:r>
              <a:rPr lang="en-US" sz="4400" dirty="0">
                <a:solidFill>
                  <a:srgbClr val="000000"/>
                </a:solidFill>
                <a:latin typeface="Century Gothic" panose="020B0502020202020204" pitchFamily="34" charset="0"/>
              </a:rPr>
              <a:t>for me</a:t>
            </a:r>
            <a:r>
              <a:rPr lang="en-US" sz="4400" dirty="0" smtClean="0">
                <a:solidFill>
                  <a:srgbClr val="000000"/>
                </a:solidFill>
                <a:latin typeface="Century Gothic" panose="020B0502020202020204" pitchFamily="34" charset="0"/>
              </a:rPr>
              <a:t>.</a:t>
            </a:r>
            <a:endParaRPr lang="en-US" sz="4400" dirty="0">
              <a:solidFill>
                <a:srgbClr val="000000"/>
              </a:solidFill>
              <a:latin typeface="Century Gothic" panose="020B0502020202020204" pitchFamily="34" charset="0"/>
            </a:endParaRPr>
          </a:p>
          <a:p>
            <a:pPr algn="l"/>
            <a:r>
              <a:rPr lang="en-US" sz="3200" b="1" i="1" dirty="0" smtClean="0">
                <a:solidFill>
                  <a:srgbClr val="000000"/>
                </a:solidFill>
                <a:latin typeface="Century Gothic" panose="020B0502020202020204" pitchFamily="34" charset="0"/>
              </a:rPr>
              <a:t>Galatians 2:20</a:t>
            </a:r>
            <a:endParaRPr lang="en-US" sz="3200" b="1" i="1" dirty="0">
              <a:latin typeface="Century Gothic" panose="020B0502020202020204" pitchFamily="34" charset="0"/>
            </a:endParaRPr>
          </a:p>
        </p:txBody>
      </p:sp>
    </p:spTree>
    <p:extLst>
      <p:ext uri="{BB962C8B-B14F-4D97-AF65-F5344CB8AC3E}">
        <p14:creationId xmlns:p14="http://schemas.microsoft.com/office/powerpoint/2010/main" val="115638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16" t="20245" r="-1" b="23289"/>
          <a:stretch/>
        </p:blipFill>
        <p:spPr>
          <a:xfrm>
            <a:off x="-28575" y="-7619"/>
            <a:ext cx="24412575" cy="13723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
        <p:nvSpPr>
          <p:cNvPr id="4" name="TextBox 3"/>
          <p:cNvSpPr txBox="1"/>
          <p:nvPr/>
        </p:nvSpPr>
        <p:spPr>
          <a:xfrm>
            <a:off x="520922" y="231836"/>
            <a:ext cx="22591569" cy="187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11500" dirty="0" smtClean="0">
                <a:solidFill>
                  <a:schemeClr val="tx1"/>
                </a:solidFill>
                <a:latin typeface="Century Gothic" panose="020B0502020202020204" pitchFamily="34" charset="0"/>
              </a:rPr>
              <a:t>Freedom as Family</a:t>
            </a:r>
            <a:endParaRPr kumimoji="0" lang="en-US" sz="16600" i="0" u="none" strike="noStrike" cap="none" spc="0" normalizeH="0" baseline="0" dirty="0">
              <a:ln>
                <a:noFill/>
              </a:ln>
              <a:solidFill>
                <a:schemeClr val="tx1"/>
              </a:solidFill>
              <a:uFillTx/>
              <a:latin typeface="Century Gothic" panose="020B0502020202020204" pitchFamily="34" charset="0"/>
              <a:sym typeface="Helvetica Light"/>
            </a:endParaRPr>
          </a:p>
        </p:txBody>
      </p:sp>
      <p:sp>
        <p:nvSpPr>
          <p:cNvPr id="5" name="Rectangle 4"/>
          <p:cNvSpPr/>
          <p:nvPr/>
        </p:nvSpPr>
        <p:spPr>
          <a:xfrm>
            <a:off x="520922" y="4489776"/>
            <a:ext cx="23360436" cy="3416320"/>
          </a:xfrm>
          <a:prstGeom prst="rect">
            <a:avLst/>
          </a:prstGeom>
        </p:spPr>
        <p:txBody>
          <a:bodyPr wrap="square">
            <a:spAutoFit/>
          </a:bodyPr>
          <a:lstStyle/>
          <a:p>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There is neither Jew nor Greek, there is neither slave nor free,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there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is no male and female, for you are all one in Christ Jesus.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And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if you are Christ's, then you are Abraham's offspring,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heirs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according to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promise.  </a:t>
            </a:r>
            <a:r>
              <a:rPr lang="en-US" sz="3600" b="1" i="1" dirty="0" smtClean="0">
                <a:solidFill>
                  <a:schemeClr val="tx1"/>
                </a:solidFill>
                <a:effectLst>
                  <a:outerShdw blurRad="38100" dist="38100" dir="2700000" algn="tl">
                    <a:srgbClr val="000000">
                      <a:alpha val="43137"/>
                    </a:srgbClr>
                  </a:outerShdw>
                </a:effectLst>
                <a:latin typeface="Century Gothic" panose="020B0502020202020204" pitchFamily="34" charset="0"/>
              </a:rPr>
              <a:t>- Galatians 3:28-29</a:t>
            </a:r>
            <a:endParaRPr lang="en-US" sz="4400" b="1"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55705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016" t="20245" r="-1" b="23289"/>
          <a:stretch/>
        </p:blipFill>
        <p:spPr>
          <a:xfrm>
            <a:off x="-28575" y="-7619"/>
            <a:ext cx="24412575" cy="13723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
        <p:nvSpPr>
          <p:cNvPr id="4" name="TextBox 3"/>
          <p:cNvSpPr txBox="1"/>
          <p:nvPr/>
        </p:nvSpPr>
        <p:spPr>
          <a:xfrm>
            <a:off x="1289789" y="425197"/>
            <a:ext cx="22591569"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en-US" sz="7200" b="1" dirty="0" smtClean="0">
                <a:solidFill>
                  <a:schemeClr val="tx1"/>
                </a:solidFill>
                <a:latin typeface="Century Gothic" panose="020B0502020202020204" pitchFamily="34" charset="0"/>
              </a:rPr>
              <a:t>Freedom from slavery </a:t>
            </a:r>
            <a:endParaRPr kumimoji="0" lang="en-US" sz="8800" b="1" i="0" u="none" strike="noStrike" cap="none" spc="0" normalizeH="0" baseline="0" dirty="0">
              <a:ln>
                <a:noFill/>
              </a:ln>
              <a:solidFill>
                <a:schemeClr val="tx1"/>
              </a:solidFill>
              <a:uFillTx/>
              <a:latin typeface="Century Gothic" panose="020B0502020202020204" pitchFamily="34" charset="0"/>
              <a:sym typeface="Helvetica Light"/>
            </a:endParaRPr>
          </a:p>
        </p:txBody>
      </p:sp>
      <p:sp>
        <p:nvSpPr>
          <p:cNvPr id="5" name="Rectangle 4"/>
          <p:cNvSpPr/>
          <p:nvPr/>
        </p:nvSpPr>
        <p:spPr>
          <a:xfrm>
            <a:off x="299249" y="3195943"/>
            <a:ext cx="23360436" cy="3416320"/>
          </a:xfrm>
          <a:prstGeom prst="rect">
            <a:avLst/>
          </a:prstGeom>
        </p:spPr>
        <p:txBody>
          <a:bodyPr wrap="square">
            <a:spAutoFit/>
          </a:bodyPr>
          <a:lstStyle/>
          <a:p>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Now before faith came, we were held captive under the law, imprisoned until the coming faith would be revealed. </a:t>
            </a:r>
            <a:endPar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endParaRPr>
          </a:p>
          <a:p>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So </a:t>
            </a:r>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then, the law was our guardian until Christ </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came.</a:t>
            </a:r>
          </a:p>
          <a:p>
            <a:r>
              <a:rPr lang="en-US" sz="5400" i="1"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5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4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Galatians 3:23-24</a:t>
            </a:r>
            <a:endParaRPr lang="en-US" sz="4400"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6" name="Rectangle 5"/>
          <p:cNvSpPr/>
          <p:nvPr/>
        </p:nvSpPr>
        <p:spPr>
          <a:xfrm>
            <a:off x="520922" y="7338052"/>
            <a:ext cx="23360436" cy="2616101"/>
          </a:xfrm>
          <a:prstGeom prst="rect">
            <a:avLst/>
          </a:prstGeom>
        </p:spPr>
        <p:txBody>
          <a:bodyPr wrap="square">
            <a:spAutoFit/>
          </a:bodyPr>
          <a:lstStyle/>
          <a:p>
            <a:r>
              <a:rPr lang="en-US" sz="54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But now that faith has come, we are no longer under a guardian</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 </a:t>
            </a:r>
            <a:b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br>
            <a:r>
              <a:rPr lang="en-US" sz="66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for </a:t>
            </a:r>
            <a:r>
              <a:rPr lang="en-US" sz="6600" dirty="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in Christ Jesus you are all sons of God, through faith</a:t>
            </a:r>
            <a:r>
              <a:rPr lang="en-US" sz="5400" dirty="0" smtClean="0">
                <a:solidFill>
                  <a:schemeClr val="tx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a:t>
            </a:r>
          </a:p>
          <a:p>
            <a:r>
              <a:rPr lang="en-US" sz="36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4400" i="1" dirty="0" smtClean="0">
                <a:solidFill>
                  <a:schemeClr val="tx1"/>
                </a:solidFill>
                <a:effectLst>
                  <a:outerShdw blurRad="38100" dist="38100" dir="2700000" algn="tl">
                    <a:srgbClr val="000000">
                      <a:alpha val="43137"/>
                    </a:srgbClr>
                  </a:outerShdw>
                </a:effectLst>
                <a:latin typeface="Century Gothic" panose="020B0502020202020204" pitchFamily="34" charset="0"/>
              </a:rPr>
              <a:t>- Galatians 3:25-26</a:t>
            </a:r>
            <a:endParaRPr lang="en-US" sz="3600" i="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74738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9463" b="43311"/>
          <a:stretch/>
        </p:blipFill>
        <p:spPr bwMode="auto">
          <a:xfrm>
            <a:off x="0" y="0"/>
            <a:ext cx="24384000" cy="64892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 t="59873" r="-121" b="19304"/>
          <a:stretch/>
        </p:blipFill>
        <p:spPr bwMode="auto">
          <a:xfrm>
            <a:off x="-1" y="4129548"/>
            <a:ext cx="24384001" cy="2861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10867647"/>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12181046"/>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pic>
        <p:nvPicPr>
          <p:cNvPr id="4"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9822427"/>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6826260"/>
            <a:ext cx="24384000" cy="1627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redemptionokc.com/wp-content/uploads/2014/01/Galatians_slide.jpg"/>
          <p:cNvPicPr>
            <a:picLocks noChangeAspect="1" noChangeArrowheads="1"/>
          </p:cNvPicPr>
          <p:nvPr/>
        </p:nvPicPr>
        <p:blipFill rotWithShape="1">
          <a:blip r:embed="rId3">
            <a:extLst>
              <a:ext uri="{28A0092B-C50C-407E-A947-70E740481C1C}">
                <a14:useLocalDpi xmlns:a14="http://schemas.microsoft.com/office/drawing/2010/main" val="0"/>
              </a:ext>
            </a:extLst>
          </a:blip>
          <a:srcRect t="88136"/>
          <a:stretch/>
        </p:blipFill>
        <p:spPr bwMode="auto">
          <a:xfrm>
            <a:off x="0" y="8453498"/>
            <a:ext cx="24384000" cy="16272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69565" y="6555282"/>
            <a:ext cx="14312348" cy="13029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prstTxWarp prst="textPlain">
              <a:avLst/>
            </a:prstTxWarp>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D45629"/>
                </a:solidFill>
                <a:effectLst>
                  <a:outerShdw blurRad="50800" dist="177800" dir="1200000" algn="ctr" rotWithShape="0">
                    <a:schemeClr val="bg1">
                      <a:alpha val="20000"/>
                    </a:schemeClr>
                  </a:outerShdw>
                </a:effectLst>
                <a:uFillTx/>
                <a:latin typeface="Arial Black" panose="020B0A04020102020204" pitchFamily="34" charset="0"/>
                <a:sym typeface="Helvetica Light"/>
              </a:rPr>
              <a:t>FACT #2</a:t>
            </a:r>
            <a:endParaRPr kumimoji="0" lang="en-US" sz="5000" b="0" i="0" u="none" strike="noStrike" cap="none" spc="0" normalizeH="0" baseline="0" dirty="0">
              <a:ln>
                <a:noFill/>
              </a:ln>
              <a:solidFill>
                <a:srgbClr val="D45629"/>
              </a:solidFill>
              <a:effectLst>
                <a:outerShdw blurRad="50800" dist="177800" dir="1200000" algn="ctr" rotWithShape="0">
                  <a:schemeClr val="bg1">
                    <a:alpha val="20000"/>
                  </a:schemeClr>
                </a:outerShdw>
              </a:effectLst>
              <a:uFillTx/>
              <a:latin typeface="Arial Black" panose="020B0A04020102020204" pitchFamily="34" charset="0"/>
              <a:sym typeface="Helvetica Light"/>
            </a:endParaRPr>
          </a:p>
        </p:txBody>
      </p:sp>
      <p:sp>
        <p:nvSpPr>
          <p:cNvPr id="11" name="TextBox 10"/>
          <p:cNvSpPr txBox="1"/>
          <p:nvPr/>
        </p:nvSpPr>
        <p:spPr>
          <a:xfrm>
            <a:off x="-1" y="8332023"/>
            <a:ext cx="24384001" cy="1210588"/>
          </a:xfrm>
          <a:prstGeom prst="rect">
            <a:avLst/>
          </a:prstGeom>
          <a:solidFill>
            <a:srgbClr val="D4562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smtClean="0">
                <a:ln>
                  <a:noFill/>
                </a:ln>
                <a:solidFill>
                  <a:srgbClr val="FFFFFF"/>
                </a:solidFill>
                <a:effectLst/>
                <a:uFillTx/>
                <a:latin typeface="Century Gothic" panose="020B0502020202020204" pitchFamily="34" charset="0"/>
                <a:sym typeface="Helvetica Light"/>
              </a:rPr>
              <a:t>We are baptized into Christ</a:t>
            </a:r>
            <a:endParaRPr kumimoji="0" lang="en-US" sz="7200" b="0" i="0" u="none" strike="noStrike" cap="none" spc="0" normalizeH="0" baseline="0" dirty="0">
              <a:ln>
                <a:noFill/>
              </a:ln>
              <a:solidFill>
                <a:srgbClr val="FFFFFF"/>
              </a:solidFill>
              <a:effectLst/>
              <a:uFillTx/>
              <a:latin typeface="Century Gothic" panose="020B0502020202020204" pitchFamily="34" charset="0"/>
              <a:sym typeface="Helvetica Light"/>
            </a:endParaRPr>
          </a:p>
        </p:txBody>
      </p:sp>
      <p:sp>
        <p:nvSpPr>
          <p:cNvPr id="12" name="Rectangle 11"/>
          <p:cNvSpPr/>
          <p:nvPr/>
        </p:nvSpPr>
        <p:spPr>
          <a:xfrm>
            <a:off x="592734" y="10419382"/>
            <a:ext cx="24012939" cy="1261884"/>
          </a:xfrm>
          <a:prstGeom prst="rect">
            <a:avLst/>
          </a:prstGeom>
        </p:spPr>
        <p:txBody>
          <a:bodyPr wrap="square">
            <a:spAutoFit/>
          </a:bodyPr>
          <a:lstStyle/>
          <a:p>
            <a:pPr algn="l"/>
            <a:r>
              <a:rPr lang="en-US" sz="4400" dirty="0" smtClean="0">
                <a:solidFill>
                  <a:srgbClr val="000000"/>
                </a:solidFill>
                <a:latin typeface="Century Gothic" panose="020B0502020202020204" pitchFamily="34" charset="0"/>
              </a:rPr>
              <a:t>For </a:t>
            </a:r>
            <a:r>
              <a:rPr lang="en-US" sz="4400" dirty="0">
                <a:solidFill>
                  <a:srgbClr val="000000"/>
                </a:solidFill>
                <a:latin typeface="Century Gothic" panose="020B0502020202020204" pitchFamily="34" charset="0"/>
              </a:rPr>
              <a:t>as many of you as were baptized into Christ have put on </a:t>
            </a:r>
            <a:r>
              <a:rPr lang="en-US" sz="4400" dirty="0" smtClean="0">
                <a:solidFill>
                  <a:srgbClr val="000000"/>
                </a:solidFill>
                <a:latin typeface="Century Gothic" panose="020B0502020202020204" pitchFamily="34" charset="0"/>
              </a:rPr>
              <a:t>Christ.</a:t>
            </a:r>
          </a:p>
          <a:p>
            <a:pPr algn="l"/>
            <a:r>
              <a:rPr lang="en-US" sz="3200" b="1" i="1" dirty="0" smtClean="0">
                <a:solidFill>
                  <a:srgbClr val="000000"/>
                </a:solidFill>
                <a:latin typeface="Century Gothic" panose="020B0502020202020204" pitchFamily="34" charset="0"/>
              </a:rPr>
              <a:t>Galatians 3:27</a:t>
            </a:r>
            <a:endParaRPr lang="en-US" sz="3200" b="1" i="1" dirty="0">
              <a:latin typeface="Century Gothic" panose="020B0502020202020204" pitchFamily="34" charset="0"/>
            </a:endParaRPr>
          </a:p>
        </p:txBody>
      </p:sp>
    </p:spTree>
    <p:extLst>
      <p:ext uri="{BB962C8B-B14F-4D97-AF65-F5344CB8AC3E}">
        <p14:creationId xmlns:p14="http://schemas.microsoft.com/office/powerpoint/2010/main" val="13118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mpassionatecareadopt.org/wp-content/uploads/2015/06/Adoption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044"/>
            <a:ext cx="20685644" cy="137850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compassionatecareadopt.org/wp-content/uploads/2015/06/Adoption21.jpg"/>
          <p:cNvPicPr>
            <a:picLocks noChangeAspect="1" noChangeArrowheads="1"/>
          </p:cNvPicPr>
          <p:nvPr/>
        </p:nvPicPr>
        <p:blipFill rotWithShape="1">
          <a:blip r:embed="rId3">
            <a:extLst>
              <a:ext uri="{28A0092B-C50C-407E-A947-70E740481C1C}">
                <a14:useLocalDpi xmlns:a14="http://schemas.microsoft.com/office/drawing/2010/main" val="0"/>
              </a:ext>
            </a:extLst>
          </a:blip>
          <a:srcRect l="39382"/>
          <a:stretch/>
        </p:blipFill>
        <p:spPr bwMode="auto">
          <a:xfrm>
            <a:off x="8146472" y="-69043"/>
            <a:ext cx="16237528" cy="137850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3625" y="11880271"/>
            <a:ext cx="1537733" cy="1530929"/>
          </a:xfrm>
          <a:prstGeom prst="rect">
            <a:avLst/>
          </a:prstGeom>
        </p:spPr>
      </p:pic>
      <p:sp>
        <p:nvSpPr>
          <p:cNvPr id="11" name="TextBox 10"/>
          <p:cNvSpPr txBox="1"/>
          <p:nvPr/>
        </p:nvSpPr>
        <p:spPr>
          <a:xfrm>
            <a:off x="8700653" y="4743346"/>
            <a:ext cx="15129165"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800" dirty="0" smtClean="0">
                <a:solidFill>
                  <a:schemeClr val="bg1"/>
                </a:solidFill>
                <a:latin typeface="Century Gothic" panose="020B0502020202020204" pitchFamily="34" charset="0"/>
              </a:rPr>
              <a:t>We </a:t>
            </a:r>
            <a:r>
              <a:rPr lang="en-US" sz="4800" dirty="0">
                <a:solidFill>
                  <a:schemeClr val="bg1"/>
                </a:solidFill>
                <a:latin typeface="Century Gothic" panose="020B0502020202020204" pitchFamily="34" charset="0"/>
              </a:rPr>
              <a:t>were </a:t>
            </a:r>
            <a:r>
              <a:rPr lang="en-US" sz="4800" dirty="0" smtClean="0">
                <a:solidFill>
                  <a:schemeClr val="bg1"/>
                </a:solidFill>
                <a:latin typeface="Century Gothic" panose="020B0502020202020204" pitchFamily="34" charset="0"/>
              </a:rPr>
              <a:t>enslaved </a:t>
            </a:r>
            <a:r>
              <a:rPr lang="en-US" sz="4800" dirty="0">
                <a:solidFill>
                  <a:schemeClr val="bg1"/>
                </a:solidFill>
                <a:latin typeface="Century Gothic" panose="020B0502020202020204" pitchFamily="34" charset="0"/>
              </a:rPr>
              <a:t>to the elementary </a:t>
            </a:r>
            <a:r>
              <a:rPr lang="en-US" sz="4800" dirty="0" smtClean="0">
                <a:solidFill>
                  <a:schemeClr val="bg1"/>
                </a:solidFill>
                <a:latin typeface="Century Gothic" panose="020B0502020202020204" pitchFamily="34" charset="0"/>
              </a:rPr>
              <a:t>principles </a:t>
            </a:r>
            <a:r>
              <a:rPr lang="en-US" sz="4800" dirty="0">
                <a:solidFill>
                  <a:schemeClr val="bg1"/>
                </a:solidFill>
                <a:latin typeface="Century Gothic" panose="020B0502020202020204" pitchFamily="34" charset="0"/>
              </a:rPr>
              <a:t>of the world. </a:t>
            </a:r>
            <a:r>
              <a:rPr lang="en-US" sz="4800" dirty="0" smtClean="0">
                <a:solidFill>
                  <a:schemeClr val="bg1"/>
                </a:solidFill>
                <a:latin typeface="Century Gothic" panose="020B0502020202020204" pitchFamily="34" charset="0"/>
              </a:rPr>
              <a:t>But </a:t>
            </a:r>
            <a:r>
              <a:rPr lang="en-US" sz="4800" dirty="0">
                <a:solidFill>
                  <a:schemeClr val="bg1"/>
                </a:solidFill>
                <a:latin typeface="Century Gothic" panose="020B0502020202020204" pitchFamily="34" charset="0"/>
              </a:rPr>
              <a:t>when the fullness of time had come, God sent forth his Son, born of woman, born under the law, </a:t>
            </a:r>
            <a:r>
              <a:rPr lang="en-US" sz="4800" dirty="0" smtClean="0">
                <a:solidFill>
                  <a:schemeClr val="bg1"/>
                </a:solidFill>
                <a:latin typeface="Century Gothic" panose="020B0502020202020204" pitchFamily="34" charset="0"/>
              </a:rPr>
              <a:t>to </a:t>
            </a:r>
            <a:r>
              <a:rPr lang="en-US" sz="4800" dirty="0">
                <a:solidFill>
                  <a:schemeClr val="bg1"/>
                </a:solidFill>
                <a:latin typeface="Century Gothic" panose="020B0502020202020204" pitchFamily="34" charset="0"/>
              </a:rPr>
              <a:t>redeem those who were under the law, so that we might receive </a:t>
            </a:r>
            <a:r>
              <a:rPr lang="en-US" sz="4800" b="1" dirty="0">
                <a:solidFill>
                  <a:schemeClr val="bg1"/>
                </a:solidFill>
                <a:latin typeface="Century Gothic" panose="020B0502020202020204" pitchFamily="34" charset="0"/>
              </a:rPr>
              <a:t>adoption</a:t>
            </a:r>
            <a:r>
              <a:rPr lang="en-US" sz="4800" dirty="0">
                <a:solidFill>
                  <a:schemeClr val="bg1"/>
                </a:solidFill>
                <a:latin typeface="Century Gothic" panose="020B0502020202020204" pitchFamily="34" charset="0"/>
              </a:rPr>
              <a:t> as </a:t>
            </a:r>
            <a:r>
              <a:rPr lang="en-US" sz="4800" dirty="0" smtClean="0">
                <a:solidFill>
                  <a:schemeClr val="bg1"/>
                </a:solidFill>
                <a:latin typeface="Century Gothic" panose="020B0502020202020204" pitchFamily="34" charset="0"/>
              </a:rPr>
              <a:t>sons. </a:t>
            </a:r>
          </a:p>
          <a:p>
            <a:r>
              <a:rPr lang="en-US" sz="4800" dirty="0" smtClean="0">
                <a:solidFill>
                  <a:schemeClr val="bg1"/>
                </a:solidFill>
                <a:latin typeface="Century Gothic" panose="020B0502020202020204" pitchFamily="34" charset="0"/>
              </a:rPr>
              <a:t>And </a:t>
            </a:r>
            <a:r>
              <a:rPr lang="en-US" sz="4800" dirty="0">
                <a:solidFill>
                  <a:schemeClr val="bg1"/>
                </a:solidFill>
                <a:latin typeface="Century Gothic" panose="020B0502020202020204" pitchFamily="34" charset="0"/>
              </a:rPr>
              <a:t>because you are sons, God has sent the Spirit of his Son into our hearts, crying, “Abba! Father!” </a:t>
            </a:r>
            <a:r>
              <a:rPr lang="en-US" sz="4800" dirty="0" smtClean="0">
                <a:solidFill>
                  <a:schemeClr val="bg1"/>
                </a:solidFill>
                <a:latin typeface="Century Gothic" panose="020B0502020202020204" pitchFamily="34" charset="0"/>
              </a:rPr>
              <a:t>So </a:t>
            </a:r>
            <a:r>
              <a:rPr lang="en-US" sz="4800" dirty="0">
                <a:solidFill>
                  <a:schemeClr val="bg1"/>
                </a:solidFill>
                <a:latin typeface="Century Gothic" panose="020B0502020202020204" pitchFamily="34" charset="0"/>
              </a:rPr>
              <a:t>you are no longer a slave, but </a:t>
            </a:r>
            <a:r>
              <a:rPr lang="en-US" sz="4800" dirty="0" smtClean="0">
                <a:solidFill>
                  <a:schemeClr val="bg1"/>
                </a:solidFill>
                <a:latin typeface="Century Gothic" panose="020B0502020202020204" pitchFamily="34" charset="0"/>
              </a:rPr>
              <a:t>His child</a:t>
            </a:r>
          </a:p>
          <a:p>
            <a:r>
              <a:rPr lang="en-US" sz="4800" dirty="0" smtClean="0">
                <a:solidFill>
                  <a:schemeClr val="bg1"/>
                </a:solidFill>
                <a:latin typeface="Century Gothic" panose="020B0502020202020204" pitchFamily="34" charset="0"/>
              </a:rPr>
              <a:t>… an heir </a:t>
            </a:r>
            <a:r>
              <a:rPr lang="en-US" sz="4800" dirty="0">
                <a:solidFill>
                  <a:schemeClr val="bg1"/>
                </a:solidFill>
                <a:latin typeface="Century Gothic" panose="020B0502020202020204" pitchFamily="34" charset="0"/>
              </a:rPr>
              <a:t>through God.</a:t>
            </a:r>
            <a:endParaRPr kumimoji="0" lang="en-US" sz="4800" b="0" i="0" u="none" strike="noStrike" cap="none" spc="0" normalizeH="0" baseline="0" dirty="0">
              <a:ln>
                <a:noFill/>
              </a:ln>
              <a:solidFill>
                <a:schemeClr val="bg1"/>
              </a:solidFill>
              <a:effectLst/>
              <a:uFillTx/>
              <a:latin typeface="Century Gothic" panose="020B0502020202020204" pitchFamily="34" charset="0"/>
              <a:sym typeface="Helvetica Light"/>
            </a:endParaRPr>
          </a:p>
        </p:txBody>
      </p:sp>
    </p:spTree>
    <p:extLst>
      <p:ext uri="{BB962C8B-B14F-4D97-AF65-F5344CB8AC3E}">
        <p14:creationId xmlns:p14="http://schemas.microsoft.com/office/powerpoint/2010/main" val="193924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12382</TotalTime>
  <Words>693</Words>
  <Application>Microsoft Office PowerPoint</Application>
  <PresentationFormat>Custom</PresentationFormat>
  <Paragraphs>57</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Century Gothic</vt:lpstr>
      <vt:lpstr>Helvetica Light</vt:lpstr>
      <vt:lpstr>Helvetica Neue</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Eckrote</dc:creator>
  <cp:lastModifiedBy>John Eckrote</cp:lastModifiedBy>
  <cp:revision>300</cp:revision>
  <dcterms:modified xsi:type="dcterms:W3CDTF">2016-08-26T17:44:28Z</dcterms:modified>
</cp:coreProperties>
</file>