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09" r:id="rId3"/>
    <p:sldId id="315" r:id="rId4"/>
    <p:sldId id="351" r:id="rId5"/>
    <p:sldId id="341" r:id="rId6"/>
    <p:sldId id="329" r:id="rId7"/>
    <p:sldId id="350" r:id="rId8"/>
    <p:sldId id="352" r:id="rId9"/>
    <p:sldId id="330" r:id="rId10"/>
    <p:sldId id="318" r:id="rId11"/>
    <p:sldId id="353" r:id="rId12"/>
    <p:sldId id="354" r:id="rId13"/>
    <p:sldId id="355" r:id="rId14"/>
    <p:sldId id="347" r:id="rId15"/>
    <p:sldId id="348" r:id="rId16"/>
    <p:sldId id="340" r:id="rId17"/>
    <p:sldId id="328" r:id="rId18"/>
    <p:sldId id="326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2DD"/>
    <a:srgbClr val="011F2C"/>
    <a:srgbClr val="EA7137"/>
    <a:srgbClr val="E6E3DE"/>
    <a:srgbClr val="E4E0D7"/>
    <a:srgbClr val="3B4346"/>
    <a:srgbClr val="10181C"/>
    <a:srgbClr val="C8A764"/>
    <a:srgbClr val="D2C49E"/>
    <a:srgbClr val="B7A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6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4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2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8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3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5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5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3813"/>
            <a:ext cx="24384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14608526.r26.cf2.rackcdn.com/D9726B81-EEE3-415C-A083-F5E52AE4EF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9559" r="11153" b="26942"/>
          <a:stretch/>
        </p:blipFill>
        <p:spPr bwMode="auto">
          <a:xfrm>
            <a:off x="-28576" y="-2"/>
            <a:ext cx="24412575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8577" y="10545901"/>
            <a:ext cx="24412576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meet a group of prophets coming down from the high 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place.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Spirit of the </a:t>
            </a:r>
            <a:r>
              <a:rPr lang="en-US" b="1" cap="small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rush upon you, and you 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prophesy with them and 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turned into another man. 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 these signs meet you, 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your hand finds to do, for God is with you</a:t>
            </a:r>
            <a:r>
              <a:rPr lang="en-US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- 1 Samuel 10:5-7</a:t>
            </a:r>
            <a:endParaRPr lang="en-US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98671"/>
            <a:ext cx="777339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Faith Community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0650" y="5298671"/>
            <a:ext cx="893752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He is transformed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3317" y="5298671"/>
            <a:ext cx="71534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Do what you do</a:t>
            </a:r>
            <a:endParaRPr lang="en-US" sz="72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58348" y="11415251"/>
            <a:ext cx="592885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2305664" y="12836013"/>
            <a:ext cx="9581536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>
            <a:off x="1991798" y="13573433"/>
            <a:ext cx="1509151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912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alphacoders.com/549/549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4"/>
          <a:stretch/>
        </p:blipFill>
        <p:spPr bwMode="auto">
          <a:xfrm rot="10800000">
            <a:off x="0" y="0"/>
            <a:ext cx="24384000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5875" y="-2765739"/>
            <a:ext cx="12201525" cy="1109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1400" dirty="0" smtClean="0">
                <a:solidFill>
                  <a:schemeClr val="tx1"/>
                </a:solidFill>
                <a:latin typeface="Vivaldi" panose="03020602050506090804" pitchFamily="66" charset="0"/>
              </a:rPr>
              <a:t>you</a:t>
            </a:r>
            <a:endParaRPr kumimoji="0" lang="en-US" sz="7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Vivaldi" panose="03020602050506090804" pitchFamily="66" charset="0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850" y="615438"/>
            <a:ext cx="1317307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Holy Spirit will change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9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eniorpastorcentral.com/wp-content/uploads/sites/2/2015/03/Powerful-Preach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1"/>
          <a:stretch/>
        </p:blipFill>
        <p:spPr bwMode="auto">
          <a:xfrm>
            <a:off x="14217445" y="4242"/>
            <a:ext cx="10126611" cy="137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eniorpastorcentral.com/wp-content/uploads/sites/2/2015/03/Powerful-Preach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5"/>
          <a:stretch/>
        </p:blipFill>
        <p:spPr bwMode="auto">
          <a:xfrm>
            <a:off x="0" y="0"/>
            <a:ext cx="14276439" cy="137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5472" y="2337915"/>
            <a:ext cx="13981470" cy="9920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“God chose what is foolish in the world to shame the wise; God chose what is weak in the world to shame the strong… </a:t>
            </a:r>
            <a:r>
              <a:rPr lang="en-US" sz="5400" dirty="0" smtClean="0">
                <a:solidFill>
                  <a:srgbClr val="000000"/>
                </a:solidFill>
              </a:rPr>
              <a:t>so </a:t>
            </a:r>
            <a:r>
              <a:rPr lang="en-US" sz="5400" dirty="0">
                <a:solidFill>
                  <a:srgbClr val="000000"/>
                </a:solidFill>
              </a:rPr>
              <a:t>that </a:t>
            </a:r>
            <a:endParaRPr lang="en-US" sz="5400" dirty="0" smtClean="0">
              <a:solidFill>
                <a:srgbClr val="000000"/>
              </a:solidFill>
            </a:endParaRPr>
          </a:p>
          <a:p>
            <a:r>
              <a:rPr lang="en-US" sz="5400" dirty="0" smtClean="0">
                <a:solidFill>
                  <a:srgbClr val="000000"/>
                </a:solidFill>
              </a:rPr>
              <a:t>no </a:t>
            </a:r>
            <a:r>
              <a:rPr lang="en-US" sz="5400" dirty="0">
                <a:solidFill>
                  <a:srgbClr val="000000"/>
                </a:solidFill>
              </a:rPr>
              <a:t>human being might boast </a:t>
            </a:r>
            <a:endParaRPr lang="en-US" sz="5400" dirty="0" smtClean="0">
              <a:solidFill>
                <a:srgbClr val="000000"/>
              </a:solidFill>
            </a:endParaRPr>
          </a:p>
          <a:p>
            <a:r>
              <a:rPr lang="en-US" sz="5400" dirty="0" smtClean="0">
                <a:solidFill>
                  <a:srgbClr val="000000"/>
                </a:solidFill>
              </a:rPr>
              <a:t>in </a:t>
            </a:r>
            <a:r>
              <a:rPr lang="en-US" sz="5400" dirty="0">
                <a:solidFill>
                  <a:srgbClr val="000000"/>
                </a:solidFill>
              </a:rPr>
              <a:t>the presence of God</a:t>
            </a:r>
            <a:r>
              <a:rPr lang="en-US" sz="5400" dirty="0" smtClean="0">
                <a:solidFill>
                  <a:srgbClr val="000000"/>
                </a:solidFill>
              </a:rPr>
              <a:t>. ... And </a:t>
            </a:r>
            <a:r>
              <a:rPr lang="en-US" sz="5400" dirty="0">
                <a:solidFill>
                  <a:srgbClr val="000000"/>
                </a:solidFill>
              </a:rPr>
              <a:t>I was with you in weakness and in fear and much </a:t>
            </a:r>
            <a:r>
              <a:rPr lang="en-US" sz="5400" dirty="0" smtClean="0">
                <a:solidFill>
                  <a:srgbClr val="000000"/>
                </a:solidFill>
              </a:rPr>
              <a:t>trembling, and </a:t>
            </a:r>
            <a:r>
              <a:rPr lang="en-US" sz="5400" dirty="0">
                <a:solidFill>
                  <a:srgbClr val="000000"/>
                </a:solidFill>
              </a:rPr>
              <a:t>my </a:t>
            </a:r>
            <a:r>
              <a:rPr lang="en-US" sz="5400" dirty="0" smtClean="0">
                <a:solidFill>
                  <a:srgbClr val="000000"/>
                </a:solidFill>
              </a:rPr>
              <a:t>speech and </a:t>
            </a:r>
            <a:r>
              <a:rPr lang="en-US" sz="5400" dirty="0">
                <a:solidFill>
                  <a:srgbClr val="000000"/>
                </a:solidFill>
              </a:rPr>
              <a:t>my message were </a:t>
            </a:r>
            <a:r>
              <a:rPr lang="en-US" sz="5400" dirty="0" smtClean="0">
                <a:solidFill>
                  <a:srgbClr val="000000"/>
                </a:solidFill>
              </a:rPr>
              <a:t>not in </a:t>
            </a:r>
            <a:r>
              <a:rPr lang="en-US" sz="5400" dirty="0">
                <a:solidFill>
                  <a:srgbClr val="000000"/>
                </a:solidFill>
              </a:rPr>
              <a:t>plausible words of wisdom, but in demonstration of the Spirit and of power, </a:t>
            </a:r>
            <a:endParaRPr lang="en-US" sz="5400" dirty="0" smtClean="0">
              <a:solidFill>
                <a:srgbClr val="000000"/>
              </a:solidFill>
            </a:endParaRPr>
          </a:p>
          <a:p>
            <a:r>
              <a:rPr lang="en-US" sz="5400" dirty="0" smtClean="0">
                <a:solidFill>
                  <a:srgbClr val="000000"/>
                </a:solidFill>
              </a:rPr>
              <a:t>so </a:t>
            </a:r>
            <a:r>
              <a:rPr lang="en-US" sz="5400" dirty="0">
                <a:solidFill>
                  <a:srgbClr val="000000"/>
                </a:solidFill>
              </a:rPr>
              <a:t>that your faith might not rest in </a:t>
            </a:r>
            <a:endParaRPr lang="en-US" sz="5400" dirty="0" smtClean="0">
              <a:solidFill>
                <a:srgbClr val="000000"/>
              </a:solidFill>
            </a:endParaRPr>
          </a:p>
          <a:p>
            <a:r>
              <a:rPr lang="en-US" sz="5400" dirty="0" smtClean="0">
                <a:solidFill>
                  <a:srgbClr val="000000"/>
                </a:solidFill>
              </a:rPr>
              <a:t>the </a:t>
            </a:r>
            <a:r>
              <a:rPr lang="en-US" sz="5400" dirty="0">
                <a:solidFill>
                  <a:srgbClr val="000000"/>
                </a:solidFill>
              </a:rPr>
              <a:t>wisdom of men but in the power of God.”</a:t>
            </a:r>
            <a:r>
              <a:rPr lang="en-US" sz="4800" dirty="0" smtClean="0">
                <a:solidFill>
                  <a:srgbClr val="000000"/>
                </a:solidFill>
              </a:rPr>
              <a:t/>
            </a:r>
            <a:br>
              <a:rPr lang="en-US" sz="48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							</a:t>
            </a:r>
            <a:r>
              <a:rPr lang="en-US" sz="4000" dirty="0" smtClean="0">
                <a:solidFill>
                  <a:srgbClr val="000000"/>
                </a:solidFill>
              </a:rPr>
              <a:t>– 1 Corinthians 1:27-29, 2:3-5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923" y="647880"/>
            <a:ext cx="14158452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8800" b="1" dirty="0" smtClean="0">
                <a:solidFill>
                  <a:srgbClr val="000000"/>
                </a:solidFill>
              </a:rPr>
              <a:t>Power to proclaim Jesus</a:t>
            </a:r>
            <a:endParaRPr lang="en-US" sz="8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4.bcbits.com/img/a2242410695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15362" r="121" b="28509"/>
          <a:stretch/>
        </p:blipFill>
        <p:spPr bwMode="auto">
          <a:xfrm>
            <a:off x="0" y="0"/>
            <a:ext cx="24384000" cy="136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f4.bcbits.com/img/a2242410695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5806" r="121" b="74960"/>
          <a:stretch/>
        </p:blipFill>
        <p:spPr bwMode="auto">
          <a:xfrm>
            <a:off x="0" y="-58994"/>
            <a:ext cx="24384000" cy="4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1212" y="379846"/>
            <a:ext cx="2218157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New life to live for Jesus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2286000"/>
            <a:ext cx="23774399" cy="3272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“Do </a:t>
            </a:r>
            <a:r>
              <a:rPr lang="en-US" sz="5400" dirty="0">
                <a:solidFill>
                  <a:srgbClr val="000000"/>
                </a:solidFill>
              </a:rPr>
              <a:t>you not know that you are God's temple and that God's Spirit </a:t>
            </a:r>
            <a:endParaRPr lang="en-US" sz="5400" dirty="0" smtClean="0">
              <a:solidFill>
                <a:srgbClr val="000000"/>
              </a:solidFill>
            </a:endParaRPr>
          </a:p>
          <a:p>
            <a:r>
              <a:rPr lang="en-US" sz="5400" dirty="0" smtClean="0">
                <a:solidFill>
                  <a:srgbClr val="000000"/>
                </a:solidFill>
              </a:rPr>
              <a:t>dwells </a:t>
            </a:r>
            <a:r>
              <a:rPr lang="en-US" sz="5400" dirty="0">
                <a:solidFill>
                  <a:srgbClr val="000000"/>
                </a:solidFill>
              </a:rPr>
              <a:t>in you?... </a:t>
            </a:r>
            <a:r>
              <a:rPr lang="en-US" sz="5400" dirty="0" smtClean="0">
                <a:solidFill>
                  <a:srgbClr val="000000"/>
                </a:solidFill>
              </a:rPr>
              <a:t>Let </a:t>
            </a:r>
            <a:r>
              <a:rPr lang="en-US" sz="5400" dirty="0">
                <a:solidFill>
                  <a:srgbClr val="000000"/>
                </a:solidFill>
              </a:rPr>
              <a:t>no one deceive himself. If anyone among you thinks </a:t>
            </a:r>
            <a:endParaRPr lang="en-US" sz="5400" dirty="0" smtClean="0">
              <a:solidFill>
                <a:srgbClr val="000000"/>
              </a:solidFill>
            </a:endParaRPr>
          </a:p>
          <a:p>
            <a:r>
              <a:rPr lang="en-US" sz="5400" dirty="0" smtClean="0">
                <a:solidFill>
                  <a:srgbClr val="000000"/>
                </a:solidFill>
              </a:rPr>
              <a:t>that </a:t>
            </a:r>
            <a:r>
              <a:rPr lang="en-US" sz="5400" dirty="0">
                <a:solidFill>
                  <a:srgbClr val="000000"/>
                </a:solidFill>
              </a:rPr>
              <a:t>he is wise in this age, let him become a fool that he may become wise.”</a:t>
            </a:r>
            <a:r>
              <a:rPr lang="en-US" sz="4400" dirty="0" smtClean="0">
                <a:solidFill>
                  <a:srgbClr val="000000"/>
                </a:solidFill>
              </a:rPr>
              <a:t>														</a:t>
            </a:r>
            <a:r>
              <a:rPr lang="en-US" sz="4000" dirty="0" smtClean="0">
                <a:solidFill>
                  <a:srgbClr val="000000"/>
                </a:solidFill>
              </a:rPr>
              <a:t>– 1 Corinthians 3:16, 18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vival of azusa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7"/>
            <a:ext cx="24384000" cy="1206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1213" y="0"/>
            <a:ext cx="2218157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b="1" dirty="0" smtClean="0">
                <a:solidFill>
                  <a:srgbClr val="E5E2DD"/>
                </a:solidFill>
              </a:rPr>
              <a:t>Azusa Street Revival </a:t>
            </a:r>
            <a:r>
              <a:rPr lang="en-US" sz="6600" dirty="0" smtClean="0">
                <a:solidFill>
                  <a:srgbClr val="E5E2DD"/>
                </a:solidFill>
              </a:rPr>
              <a:t>(1906-1915)</a:t>
            </a:r>
            <a:endParaRPr lang="en-US" sz="6600" dirty="0">
              <a:solidFill>
                <a:srgbClr val="E5E2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ytimg.com/vi/Pzndvjzc50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6988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Pzndvjzc50k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7" r="-91"/>
          <a:stretch/>
        </p:blipFill>
        <p:spPr bwMode="auto">
          <a:xfrm>
            <a:off x="14040464" y="0"/>
            <a:ext cx="1034353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" y="396402"/>
            <a:ext cx="24041100" cy="12659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“There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is something higher than the new birth, namely, the entering </a:t>
            </a:r>
            <a:endParaRPr lang="en-US" sz="5400" dirty="0" smtClean="0">
              <a:solidFill>
                <a:srgbClr val="E2DCC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in of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the Holy Spirit, in His fullness and glory. Jesus was born of the Spirit </a:t>
            </a:r>
            <a:endParaRPr lang="en-US" sz="5400" dirty="0" smtClean="0">
              <a:solidFill>
                <a:srgbClr val="E2DCC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in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Bethlehem, but He was baptized of the Spirit thirty years later </a:t>
            </a:r>
            <a:endParaRPr lang="en-US" sz="5400" dirty="0" smtClean="0">
              <a:solidFill>
                <a:srgbClr val="E2DCC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on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the banks of the Jordan; and this made all the difference for His public ministry. </a:t>
            </a:r>
            <a:endParaRPr lang="en-US" sz="5400" dirty="0" smtClean="0">
              <a:solidFill>
                <a:srgbClr val="E2DCC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And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so there is in the believer's life a similar experience, when the soul that is truly converted to God </a:t>
            </a:r>
            <a:r>
              <a:rPr lang="en-US" sz="6000" b="1" dirty="0">
                <a:solidFill>
                  <a:srgbClr val="E2DCCC"/>
                </a:solidFill>
                <a:latin typeface="Century Gothic" panose="020B0502020202020204" pitchFamily="34" charset="0"/>
              </a:rPr>
              <a:t>yields itself wholly to His control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and becomes the living temple of the Almighty Spirit, who then dwells in us, and walks in us, giving us not only a new nature, which we receive in regeneration, but a Divine Presence to dwell in that new nature </a:t>
            </a:r>
            <a:endParaRPr lang="en-US" sz="5400" dirty="0" smtClean="0">
              <a:solidFill>
                <a:srgbClr val="E2DCC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as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its controlling guide and Almighty strength. </a:t>
            </a:r>
            <a:endParaRPr lang="en-US" sz="5400" dirty="0" smtClean="0">
              <a:solidFill>
                <a:srgbClr val="E2DCC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He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is the very element of our new existence; before us, behind us, above us, beneath us, within us, beyond us, we are buried in Him, </a:t>
            </a:r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lost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in Him, encompassed by Him as by the air we breathe. </a:t>
            </a:r>
            <a:endParaRPr lang="en-US" sz="5400" dirty="0" smtClean="0">
              <a:solidFill>
                <a:srgbClr val="E2DCC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This </a:t>
            </a:r>
            <a:r>
              <a:rPr lang="en-US" sz="5400" dirty="0">
                <a:solidFill>
                  <a:srgbClr val="E2DCCC"/>
                </a:solidFill>
                <a:latin typeface="Century Gothic" panose="020B0502020202020204" pitchFamily="34" charset="0"/>
              </a:rPr>
              <a:t>is the yet higher mystery of the new life, greater than the new birth."</a:t>
            </a:r>
            <a:endParaRPr kumimoji="0" lang="en-US" sz="115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80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aronallison.files.wordpress.com/2011/08/act-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" y="0"/>
            <a:ext cx="24382477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458" y="7749151"/>
            <a:ext cx="22181574" cy="5396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9900" dirty="0" smtClean="0">
                <a:solidFill>
                  <a:schemeClr val="tx1"/>
                </a:solidFill>
                <a:latin typeface="Vivaldi" panose="03020602050506090804" pitchFamily="66" charset="0"/>
              </a:rPr>
              <a:t>do</a:t>
            </a:r>
            <a:r>
              <a:rPr lang="en-US" sz="34400" dirty="0" smtClean="0">
                <a:solidFill>
                  <a:schemeClr val="tx1"/>
                </a:solidFill>
                <a:latin typeface="Vivaldi" panose="03020602050506090804" pitchFamily="66" charset="0"/>
              </a:rPr>
              <a:t> </a:t>
            </a:r>
            <a:r>
              <a:rPr lang="en-US" sz="19900" dirty="0" smtClean="0">
                <a:solidFill>
                  <a:schemeClr val="tx1"/>
                </a:solidFill>
                <a:latin typeface="Vivaldi" panose="03020602050506090804" pitchFamily="66" charset="0"/>
              </a:rPr>
              <a:t>what  you </a:t>
            </a:r>
            <a:r>
              <a:rPr lang="en-US" sz="28700" dirty="0" smtClean="0">
                <a:solidFill>
                  <a:schemeClr val="tx1"/>
                </a:solidFill>
                <a:latin typeface="Vivaldi" panose="03020602050506090804" pitchFamily="66" charset="0"/>
              </a:rPr>
              <a:t> </a:t>
            </a:r>
            <a:r>
              <a:rPr lang="en-US" sz="19900" dirty="0" smtClean="0">
                <a:solidFill>
                  <a:schemeClr val="tx1"/>
                </a:solidFill>
                <a:latin typeface="Vivaldi" panose="03020602050506090804" pitchFamily="66" charset="0"/>
              </a:rPr>
              <a:t>do</a:t>
            </a:r>
            <a:endParaRPr lang="en-US" sz="19900" dirty="0">
              <a:solidFill>
                <a:schemeClr val="tx1"/>
              </a:solidFill>
              <a:latin typeface="Vivaldi" panose="030206020505060908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68567" y="9432872"/>
            <a:ext cx="4975123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God</a:t>
            </a:r>
          </a:p>
          <a:p>
            <a:pPr algn="l"/>
            <a:r>
              <a:rPr lang="en-US" sz="5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Is</a:t>
            </a:r>
          </a:p>
          <a:p>
            <a:pPr algn="l"/>
            <a:r>
              <a:rPr lang="en-US" sz="5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With</a:t>
            </a:r>
          </a:p>
          <a:p>
            <a:pPr algn="l"/>
            <a:r>
              <a:rPr lang="en-US" sz="54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you</a:t>
            </a:r>
            <a:endParaRPr lang="en-US" sz="54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vimeocdn.com/video/517180204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-209" r="37" b="208"/>
          <a:stretch/>
        </p:blipFill>
        <p:spPr bwMode="auto">
          <a:xfrm>
            <a:off x="38100" y="0"/>
            <a:ext cx="24345900" cy="137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" y="659130"/>
            <a:ext cx="6019800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5400" b="1" dirty="0" smtClean="0">
                <a:solidFill>
                  <a:srgbClr val="000000"/>
                </a:solidFill>
                <a:latin typeface="Helvetica Neue"/>
              </a:rPr>
              <a:t>ACTS </a:t>
            </a:r>
            <a:r>
              <a:rPr lang="en-US" sz="5400" b="1" dirty="0">
                <a:solidFill>
                  <a:srgbClr val="000000"/>
                </a:solidFill>
                <a:latin typeface="Helvetica Neue"/>
              </a:rPr>
              <a:t>1:8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-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You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will receive power 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when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the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Holy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Spirit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has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come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upon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you,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and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 you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will be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 my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witnesses </a:t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in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Jerusalem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and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in all Judea and 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Samaria,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and to the end 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en-US" sz="5400" dirty="0" smtClean="0">
                <a:solidFill>
                  <a:srgbClr val="000000"/>
                </a:solidFill>
                <a:latin typeface="Helvetica Neue"/>
              </a:rPr>
            </a:b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of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the earth</a:t>
            </a:r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8583275" y="659130"/>
            <a:ext cx="6019800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Helvetica Neue"/>
              </a:rPr>
              <a:t>- </a:t>
            </a:r>
            <a:r>
              <a:rPr lang="en-US" sz="5400" b="1" dirty="0">
                <a:solidFill>
                  <a:srgbClr val="000000"/>
                </a:solidFill>
                <a:latin typeface="Helvetica Neue"/>
              </a:rPr>
              <a:t>ACTS 8:1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-</a:t>
            </a:r>
            <a:endParaRPr lang="en-US" sz="5400" dirty="0"/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And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there arose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on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that day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great persecution against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the church in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Jerusalem,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and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they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were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all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scattered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throughout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the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regions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of </a:t>
            </a:r>
            <a:r>
              <a:rPr lang="en-US" sz="5400" dirty="0">
                <a:solidFill>
                  <a:srgbClr val="000000"/>
                </a:solidFill>
                <a:latin typeface="Helvetica Neue"/>
              </a:rPr>
              <a:t>Judea </a:t>
            </a:r>
            <a:endParaRPr lang="en-US" sz="54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Helvetica Neue"/>
              </a:rPr>
              <a:t>and Samaria.</a:t>
            </a:r>
          </a:p>
        </p:txBody>
      </p:sp>
    </p:spTree>
    <p:extLst>
      <p:ext uri="{BB962C8B-B14F-4D97-AF65-F5344CB8AC3E}">
        <p14:creationId xmlns:p14="http://schemas.microsoft.com/office/powerpoint/2010/main" val="1607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alphacoders.com/549/549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4"/>
          <a:stretch/>
        </p:blipFill>
        <p:spPr bwMode="auto">
          <a:xfrm rot="10800000">
            <a:off x="0" y="0"/>
            <a:ext cx="24384000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4474" y="-3272546"/>
            <a:ext cx="12201525" cy="1109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1400" dirty="0" smtClean="0">
                <a:solidFill>
                  <a:schemeClr val="tx1"/>
                </a:solidFill>
                <a:latin typeface="Vivaldi" panose="03020602050506090804" pitchFamily="66" charset="0"/>
              </a:rPr>
              <a:t>p</a:t>
            </a:r>
            <a:r>
              <a:rPr lang="en-US" sz="49600" dirty="0" smtClean="0">
                <a:solidFill>
                  <a:schemeClr val="tx1"/>
                </a:solidFill>
                <a:latin typeface="Vivaldi" panose="03020602050506090804" pitchFamily="66" charset="0"/>
              </a:rPr>
              <a:t>eter</a:t>
            </a:r>
            <a:endParaRPr kumimoji="0" lang="en-US" sz="7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Vivaldi" panose="03020602050506090804" pitchFamily="66" charset="0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9" y="615438"/>
            <a:ext cx="997267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Holy Spirit changed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7" name="Picture 2" descr="https://i.vimeocdn.com/video/517180204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4374" r="24765" b="4584"/>
          <a:stretch/>
        </p:blipFill>
        <p:spPr bwMode="auto">
          <a:xfrm>
            <a:off x="428623" y="9979729"/>
            <a:ext cx="3257551" cy="32952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alphacoders.com/549/549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4"/>
          <a:stretch/>
        </p:blipFill>
        <p:spPr bwMode="auto">
          <a:xfrm rot="10800000">
            <a:off x="0" y="0"/>
            <a:ext cx="24384000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4474" y="-3272546"/>
            <a:ext cx="18459451" cy="1109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1400" dirty="0" smtClean="0">
                <a:solidFill>
                  <a:schemeClr val="tx1"/>
                </a:solidFill>
                <a:latin typeface="Vivaldi" panose="03020602050506090804" pitchFamily="66" charset="0"/>
              </a:rPr>
              <a:t>p</a:t>
            </a:r>
            <a:r>
              <a:rPr lang="en-US" sz="49600" dirty="0" smtClean="0">
                <a:solidFill>
                  <a:schemeClr val="tx1"/>
                </a:solidFill>
                <a:latin typeface="Vivaldi" panose="03020602050506090804" pitchFamily="66" charset="0"/>
              </a:rPr>
              <a:t>owerful</a:t>
            </a:r>
            <a:endParaRPr kumimoji="0" lang="en-US" sz="7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Vivaldi" panose="03020602050506090804" pitchFamily="66" charset="0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9" y="615438"/>
            <a:ext cx="997267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pitiful become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1928866"/>
            <a:ext cx="24383999" cy="1333698"/>
          </a:xfrm>
          <a:prstGeom prst="rect">
            <a:avLst/>
          </a:prstGeom>
          <a:solidFill>
            <a:srgbClr val="011F2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Peter is empowered to proclaim Jesus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2" descr="https://i.vimeocdn.com/video/517180204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4374" r="24765" b="4584"/>
          <a:stretch/>
        </p:blipFill>
        <p:spPr bwMode="auto">
          <a:xfrm>
            <a:off x="428623" y="9979729"/>
            <a:ext cx="3257551" cy="32952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eniorpastorcentral.com/wp-content/uploads/sites/2/2015/03/Powerful-Preach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1"/>
          <a:stretch/>
        </p:blipFill>
        <p:spPr bwMode="auto">
          <a:xfrm>
            <a:off x="14217445" y="4242"/>
            <a:ext cx="10126611" cy="137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eniorpastorcentral.com/wp-content/uploads/sites/2/2015/03/Powerful-Preach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5"/>
          <a:stretch/>
        </p:blipFill>
        <p:spPr bwMode="auto">
          <a:xfrm>
            <a:off x="0" y="0"/>
            <a:ext cx="14276439" cy="137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20" y="2491562"/>
            <a:ext cx="1465989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According to the Word of God</a:t>
            </a:r>
            <a:endParaRPr lang="en-US" sz="72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721" y="5761117"/>
            <a:ext cx="14659897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Without fear</a:t>
            </a:r>
          </a:p>
          <a:p>
            <a:r>
              <a:rPr lang="en-US" sz="4800" dirty="0" smtClean="0">
                <a:solidFill>
                  <a:srgbClr val="000000"/>
                </a:solidFill>
              </a:rPr>
              <a:t>God gave us a spirit not of fear but of power</a:t>
            </a:r>
            <a:r>
              <a:rPr lang="en-US" sz="4400" dirty="0" smtClean="0">
                <a:solidFill>
                  <a:srgbClr val="000000"/>
                </a:solidFill>
              </a:rPr>
              <a:t/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							</a:t>
            </a:r>
            <a:r>
              <a:rPr lang="en-US" sz="4000" dirty="0" smtClean="0">
                <a:solidFill>
                  <a:srgbClr val="000000"/>
                </a:solidFill>
              </a:rPr>
              <a:t>– 2 Timothy 1:7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464" y="980981"/>
            <a:ext cx="1465989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5400" b="1" dirty="0" smtClean="0">
                <a:solidFill>
                  <a:srgbClr val="000000"/>
                </a:solidFill>
              </a:rPr>
              <a:t>Power to proclaim Jesus…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464" y="10446444"/>
            <a:ext cx="1465989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 smtClean="0">
                <a:solidFill>
                  <a:srgbClr val="000000"/>
                </a:solidFill>
              </a:rPr>
              <a:t>In the presence of persecution</a:t>
            </a:r>
            <a:endParaRPr lang="en-US" sz="7200" b="1" dirty="0">
              <a:solidFill>
                <a:srgbClr val="000000"/>
              </a:solidFill>
            </a:endParaRPr>
          </a:p>
        </p:txBody>
      </p:sp>
      <p:pic>
        <p:nvPicPr>
          <p:cNvPr id="15" name="Picture 2" descr="https://i.vimeocdn.com/video/517180204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4374" r="24765" b="4584"/>
          <a:stretch/>
        </p:blipFill>
        <p:spPr bwMode="auto">
          <a:xfrm>
            <a:off x="18536879" y="2878336"/>
            <a:ext cx="1628776" cy="16476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98728" y="328271"/>
            <a:ext cx="1191423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He is like a refiner’s fire 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and like fullers’ soap</a:t>
            </a:r>
          </a:p>
          <a:p>
            <a:r>
              <a:rPr kumimoji="0" lang="en-US" sz="6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	</a:t>
            </a:r>
            <a:r>
              <a:rPr kumimoji="0" lang="en-US" sz="60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						</a:t>
            </a:r>
            <a:r>
              <a:rPr kumimoji="0" lang="en-US" sz="4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- Malachi 3:2</a:t>
            </a:r>
            <a:endParaRPr kumimoji="0" lang="en-US" sz="4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pic>
        <p:nvPicPr>
          <p:cNvPr id="5122" name="Picture 2" descr="http://lifespringkorea.org/en/files/2012/09/Gideon_t-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8482" y="328271"/>
            <a:ext cx="1849447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7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Confessed </a:t>
            </a:r>
            <a:r>
              <a:rPr lang="en-US" sz="7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his weakness</a:t>
            </a:r>
            <a:endParaRPr lang="en-US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7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Received </a:t>
            </a:r>
            <a:r>
              <a:rPr lang="en-US" sz="7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 Holy Spirit (Judges 6:34)</a:t>
            </a:r>
            <a:endParaRPr lang="en-US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7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Obeyed </a:t>
            </a:r>
            <a:r>
              <a:rPr lang="en-US" sz="72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7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endParaRPr lang="en-US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alphacoders.com/549/549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4"/>
          <a:stretch/>
        </p:blipFill>
        <p:spPr bwMode="auto">
          <a:xfrm rot="10800000">
            <a:off x="0" y="0"/>
            <a:ext cx="24384000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57474" y="-2100971"/>
            <a:ext cx="12201525" cy="1109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1400" dirty="0" err="1" smtClean="0">
                <a:solidFill>
                  <a:schemeClr val="tx1"/>
                </a:solidFill>
                <a:latin typeface="Vivaldi" panose="03020602050506090804" pitchFamily="66" charset="0"/>
              </a:rPr>
              <a:t>p</a:t>
            </a:r>
            <a:r>
              <a:rPr lang="en-US" sz="49600" dirty="0" err="1" smtClean="0">
                <a:solidFill>
                  <a:schemeClr val="tx1"/>
                </a:solidFill>
                <a:latin typeface="Vivaldi" panose="03020602050506090804" pitchFamily="66" charset="0"/>
              </a:rPr>
              <a:t>aul</a:t>
            </a:r>
            <a:endParaRPr kumimoji="0" lang="en-US" sz="7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Vivaldi" panose="03020602050506090804" pitchFamily="66" charset="0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7449" y="906407"/>
            <a:ext cx="997267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Holy Spirit changed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11" name="Picture 2" descr="https://i.vimeocdn.com/video/517180204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4374" r="24765" b="4584"/>
          <a:stretch/>
        </p:blipFill>
        <p:spPr bwMode="auto">
          <a:xfrm>
            <a:off x="428623" y="9979729"/>
            <a:ext cx="3257551" cy="32952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alphacoders.com/549/549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4"/>
          <a:stretch/>
        </p:blipFill>
        <p:spPr bwMode="auto">
          <a:xfrm rot="10800000">
            <a:off x="0" y="0"/>
            <a:ext cx="24384000" cy="137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398" y="-877450"/>
            <a:ext cx="11630026" cy="77354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9600" dirty="0" smtClean="0">
                <a:solidFill>
                  <a:schemeClr val="tx1"/>
                </a:solidFill>
                <a:latin typeface="Vivaldi" panose="03020602050506090804" pitchFamily="66" charset="0"/>
              </a:rPr>
              <a:t>new</a:t>
            </a:r>
            <a:endParaRPr kumimoji="0" lang="en-US" sz="7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Vivaldi" panose="03020602050506090804" pitchFamily="66" charset="0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615438"/>
            <a:ext cx="997267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old becomes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1928866"/>
            <a:ext cx="24383999" cy="1333698"/>
          </a:xfrm>
          <a:prstGeom prst="rect">
            <a:avLst/>
          </a:prstGeom>
          <a:solidFill>
            <a:srgbClr val="011F2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Paul is a new ambassador of Jesus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2" descr="https://i.vimeocdn.com/video/517180204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4374" r="24765" b="4584"/>
          <a:stretch/>
        </p:blipFill>
        <p:spPr bwMode="auto">
          <a:xfrm>
            <a:off x="428623" y="9979729"/>
            <a:ext cx="3257551" cy="32952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4.bcbits.com/img/a2242410695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1" b="19920"/>
          <a:stretch/>
        </p:blipFill>
        <p:spPr bwMode="auto">
          <a:xfrm>
            <a:off x="0" y="0"/>
            <a:ext cx="24384000" cy="136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7376" y="8817089"/>
            <a:ext cx="7757651" cy="32419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apart</a:t>
            </a:r>
          </a:p>
          <a:p>
            <a:r>
              <a:rPr lang="en-US" sz="5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said, “Set apart for Me…”</a:t>
            </a:r>
            <a:endParaRPr lang="en-US" sz="5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269042"/>
            <a:ext cx="6386055" cy="15799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</a:t>
            </a:r>
            <a:endParaRPr lang="en-US" sz="9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41426" y="7791185"/>
            <a:ext cx="7542574" cy="32419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out</a:t>
            </a:r>
          </a:p>
          <a:p>
            <a:r>
              <a:rPr lang="en-US" sz="5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sent out </a:t>
            </a:r>
            <a:br>
              <a:rPr lang="en-US" sz="5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Holy Spirit…</a:t>
            </a:r>
            <a:endParaRPr lang="en-US" sz="5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s://i.vimeocdn.com/video/517180204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4374" r="24765" b="4584"/>
          <a:stretch/>
        </p:blipFill>
        <p:spPr bwMode="auto">
          <a:xfrm>
            <a:off x="206477" y="245793"/>
            <a:ext cx="3022859" cy="30578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11929</TotalTime>
  <Words>510</Words>
  <Application>Microsoft Office PowerPoint</Application>
  <PresentationFormat>Custom</PresentationFormat>
  <Paragraphs>71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Copperplate Gothic Light</vt:lpstr>
      <vt:lpstr>Helvetica Light</vt:lpstr>
      <vt:lpstr>Helvetica Neue</vt:lpstr>
      <vt:lpstr>Symbol</vt:lpstr>
      <vt:lpstr>Times New Roman</vt:lpstr>
      <vt:lpstr>Vivaldi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Eckrote</dc:creator>
  <cp:lastModifiedBy>John Eckrote</cp:lastModifiedBy>
  <cp:revision>257</cp:revision>
  <dcterms:modified xsi:type="dcterms:W3CDTF">2016-08-06T20:13:14Z</dcterms:modified>
</cp:coreProperties>
</file>