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94" r:id="rId4"/>
    <p:sldId id="312" r:id="rId5"/>
    <p:sldId id="269" r:id="rId6"/>
    <p:sldId id="327" r:id="rId7"/>
    <p:sldId id="315" r:id="rId8"/>
    <p:sldId id="328" r:id="rId9"/>
    <p:sldId id="309" r:id="rId10"/>
    <p:sldId id="317" r:id="rId11"/>
    <p:sldId id="329" r:id="rId12"/>
    <p:sldId id="318" r:id="rId13"/>
    <p:sldId id="330" r:id="rId14"/>
    <p:sldId id="293" r:id="rId15"/>
    <p:sldId id="319" r:id="rId16"/>
    <p:sldId id="331" r:id="rId17"/>
    <p:sldId id="332" r:id="rId18"/>
    <p:sldId id="333" r:id="rId19"/>
    <p:sldId id="326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1108"/>
    <a:srgbClr val="E2DCCC"/>
    <a:srgbClr val="D5B69F"/>
    <a:srgbClr val="464648"/>
    <a:srgbClr val="B7C94B"/>
    <a:srgbClr val="820000"/>
    <a:srgbClr val="CCA379"/>
    <a:srgbClr val="D8AD80"/>
    <a:srgbClr val="965B05"/>
    <a:srgbClr val="EFE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13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5117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6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2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53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49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60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6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5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757E-A52D-4C80-B5A3-8F54F64449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ABC4B-F6D0-4BF1-B360-B9DEECFD06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5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AFE4757E-A52D-4C80-B5A3-8F54F644495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/>
              <a:t>7/17/2016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644ABC4B-F6D0-4BF1-B360-B9DEECFD0609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3813"/>
            <a:ext cx="2438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8000" y="4547920"/>
            <a:ext cx="19961225" cy="7735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9600" b="1" dirty="0" smtClean="0">
                <a:solidFill>
                  <a:srgbClr val="464648"/>
                </a:solidFill>
                <a:latin typeface="Arial Black" panose="020B0A04020102020204" pitchFamily="34" charset="0"/>
              </a:rPr>
              <a:t>HOPE</a:t>
            </a:r>
            <a:endParaRPr lang="en-US" sz="49600" b="1" dirty="0">
              <a:solidFill>
                <a:srgbClr val="464648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7526" y="4226540"/>
            <a:ext cx="1740217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9600" dirty="0" smtClean="0">
                <a:solidFill>
                  <a:srgbClr val="464648"/>
                </a:solidFill>
              </a:rPr>
              <a:t>He is the God of</a:t>
            </a:r>
            <a:endParaRPr lang="en-US" sz="9600" dirty="0">
              <a:solidFill>
                <a:srgbClr val="464648"/>
              </a:solidFill>
            </a:endParaRPr>
          </a:p>
        </p:txBody>
      </p:sp>
      <p:pic>
        <p:nvPicPr>
          <p:cNvPr id="5" name="Picture 4" descr="http://cdop.org/wp-content/uploads/2015/10/Mercy.Sans_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3" t="60509" r="64301" b="25052"/>
          <a:stretch/>
        </p:blipFill>
        <p:spPr bwMode="auto">
          <a:xfrm>
            <a:off x="8686801" y="7629524"/>
            <a:ext cx="2209922" cy="130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929" y="3053323"/>
            <a:ext cx="4106862" cy="92589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9500" dirty="0">
                <a:solidFill>
                  <a:srgbClr val="464648"/>
                </a:solidFill>
                <a:latin typeface="Centaur" panose="02030504050205020304" pitchFamily="18" charset="0"/>
              </a:rPr>
              <a:t>[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4395" y="3000052"/>
            <a:ext cx="5457824" cy="92589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9500" dirty="0">
                <a:solidFill>
                  <a:srgbClr val="464648"/>
                </a:solidFill>
                <a:latin typeface="Centaur" panose="020305040502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592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8220" y="11937959"/>
            <a:ext cx="169016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Confess your duplicitous living</a:t>
            </a:r>
            <a:endParaRPr lang="en-US" sz="138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4" name="Picture 2" descr="http://www.christianglobe.com/PPS/images/medium/00020339_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15937" r="117" b="9375"/>
          <a:stretch/>
        </p:blipFill>
        <p:spPr bwMode="auto">
          <a:xfrm>
            <a:off x="0" y="28575"/>
            <a:ext cx="24384000" cy="136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543910"/>
            <a:ext cx="24384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Rejoice greatly, O daughter of Zion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! Shout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aloud, O daughter of Jerusalem!</a:t>
            </a:r>
            <a:r>
              <a:rPr lang="en-US" dirty="0"/>
              <a:t/>
            </a:r>
            <a:br>
              <a:rPr lang="en-US" dirty="0"/>
            </a:br>
            <a:r>
              <a:rPr lang="en-US" sz="8800" dirty="0">
                <a:solidFill>
                  <a:srgbClr val="000000"/>
                </a:solidFill>
                <a:latin typeface="Helvetica Neue"/>
              </a:rPr>
              <a:t>Behold, your king is coming to you;</a:t>
            </a:r>
            <a:r>
              <a:rPr lang="en-US" sz="8800" dirty="0"/>
              <a:t/>
            </a:r>
            <a:br>
              <a:rPr lang="en-US" sz="8800" dirty="0"/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righteous and having salvation is he,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Helvetica Neue"/>
              </a:rPr>
              <a:t>humble and mounted on a donkey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, on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a colt, the foal of a donkey.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bbcri.org/wp-content/uploads/2014/02/shephe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456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nbbcri.org/wp-content/uploads/2014/02/shepher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3"/>
          <a:stretch/>
        </p:blipFill>
        <p:spPr bwMode="auto">
          <a:xfrm>
            <a:off x="18202274" y="0"/>
            <a:ext cx="6181726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76377"/>
            <a:ext cx="2438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“I will whistle for them and gather them in</a:t>
            </a:r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, for </a:t>
            </a:r>
            <a:r>
              <a:rPr lang="en-US" sz="5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 have redeemed them</a:t>
            </a:r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.” </a:t>
            </a:r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</a:t>
            </a:r>
          </a:p>
          <a:p>
            <a:r>
              <a:rPr lang="en-US" sz="3600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				</a:t>
            </a:r>
            <a:r>
              <a:rPr lang="en-US" sz="3600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												- Zechariah 10:8</a:t>
            </a:r>
            <a:endParaRPr lang="en-US" sz="54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6995" y="7277725"/>
            <a:ext cx="152498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Hope in </a:t>
            </a:r>
          </a:p>
          <a:p>
            <a:pPr algn="r"/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 coming </a:t>
            </a:r>
          </a:p>
          <a:p>
            <a:pPr algn="r"/>
            <a:r>
              <a:rPr lang="en-US" sz="1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Shepherd</a:t>
            </a:r>
            <a:endParaRPr lang="en-US" sz="199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896054"/>
            <a:ext cx="155153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am the good shepherd. </a:t>
            </a:r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know my own and my own know </a:t>
            </a:r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me...  </a:t>
            </a:r>
            <a:b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and </a:t>
            </a:r>
            <a:r>
              <a:rPr lang="en-US" sz="5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they will listen to my </a:t>
            </a:r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voice. </a:t>
            </a:r>
            <a:r>
              <a:rPr lang="en-US" sz="5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</a:t>
            </a:r>
          </a:p>
          <a:p>
            <a:r>
              <a:rPr lang="en-US" sz="3600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				</a:t>
            </a:r>
            <a:r>
              <a:rPr lang="en-US" sz="3600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	- John 10:14-16</a:t>
            </a:r>
            <a:endParaRPr lang="en-US" sz="5400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0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bbcri.org/wp-content/uploads/2014/02/shephe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456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nbbcri.org/wp-content/uploads/2014/02/shepher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3"/>
          <a:stretch/>
        </p:blipFill>
        <p:spPr bwMode="auto">
          <a:xfrm>
            <a:off x="18202274" y="0"/>
            <a:ext cx="6181726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714375"/>
            <a:ext cx="165102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 Judas saw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condemned, </a:t>
            </a:r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changed his mind and brought back the thirty pieces of </a:t>
            </a:r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silver… throwing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 the pieces of silver into the </a:t>
            </a:r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temple </a:t>
            </a:r>
            <a:b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chief priests, taking the pieces of silver, </a:t>
            </a:r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them the potter's </a:t>
            </a:r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field.</a:t>
            </a:r>
          </a:p>
          <a:p>
            <a:r>
              <a:rPr lang="en-US" sz="3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3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- Matthew 27:3-7</a:t>
            </a:r>
            <a:endParaRPr lang="en-US" sz="5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dn.wonderfulengineering.com/wp-content/uploads/2014/06/earth-wallpapers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24384000" cy="136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325" y="634149"/>
            <a:ext cx="234315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That day when nations will “look </a:t>
            </a:r>
            <a:r>
              <a:rPr lang="en-US" sz="6600" dirty="0">
                <a:solidFill>
                  <a:schemeClr val="tx1"/>
                </a:solidFill>
                <a:latin typeface="Century Gothic" panose="020B0502020202020204" pitchFamily="34" charset="0"/>
              </a:rPr>
              <a:t>on me, on him </a:t>
            </a:r>
            <a:r>
              <a:rPr lang="en-US" sz="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en-US" sz="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whom </a:t>
            </a:r>
            <a:r>
              <a:rPr lang="en-US" sz="6600" dirty="0">
                <a:solidFill>
                  <a:schemeClr val="tx1"/>
                </a:solidFill>
                <a:latin typeface="Century Gothic" panose="020B0502020202020204" pitchFamily="34" charset="0"/>
              </a:rPr>
              <a:t>they have pierced, they shall mourn for </a:t>
            </a:r>
            <a:r>
              <a:rPr lang="en-US" sz="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him.</a:t>
            </a:r>
          </a:p>
          <a:p>
            <a:r>
              <a:rPr lang="en-US" sz="6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sz="6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												</a:t>
            </a:r>
            <a:r>
              <a:rPr lang="en-US" sz="4800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Zechariah 12:10</a:t>
            </a:r>
            <a:endParaRPr lang="en-US" sz="8800" b="1" i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90052" y="10678150"/>
            <a:ext cx="2441687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Hope in the coming </a:t>
            </a:r>
            <a:r>
              <a:rPr lang="en-US" sz="1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Kingdom</a:t>
            </a:r>
            <a:endParaRPr lang="en-US" sz="199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777204"/>
            <a:ext cx="234315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That day when the fountain of life is opened</a:t>
            </a:r>
          </a:p>
          <a:p>
            <a:r>
              <a:rPr lang="en-US" sz="6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sz="6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												</a:t>
            </a:r>
            <a:r>
              <a:rPr lang="en-US" sz="4800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Zechariah 13:1</a:t>
            </a:r>
            <a:endParaRPr lang="en-US" sz="8800" b="1" i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dn.wonderfulengineering.com/wp-content/uploads/2014/06/earth-wallpapers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24384000" cy="136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636" y="445918"/>
            <a:ext cx="234315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That day when Jesus returns</a:t>
            </a:r>
          </a:p>
        </p:txBody>
      </p:sp>
      <p:sp>
        <p:nvSpPr>
          <p:cNvPr id="7" name="Rectangle 6"/>
          <p:cNvSpPr/>
          <p:nvPr/>
        </p:nvSpPr>
        <p:spPr>
          <a:xfrm>
            <a:off x="-290052" y="10678150"/>
            <a:ext cx="2441687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Hope in the coming </a:t>
            </a:r>
            <a:r>
              <a:rPr lang="en-US" sz="1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Kingdom</a:t>
            </a:r>
            <a:endParaRPr lang="en-US" sz="199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90052" y="2173931"/>
            <a:ext cx="2438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Century Gothic" panose="020B0502020202020204" pitchFamily="34" charset="0"/>
              </a:rPr>
              <a:t>“On that day his feet shall stand on the Mount of </a:t>
            </a:r>
            <a:r>
              <a:rPr lang="en-US" sz="5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Olives” - </a:t>
            </a:r>
            <a:r>
              <a:rPr lang="en-US" sz="4000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Zechariah 14:4</a:t>
            </a:r>
            <a:endParaRPr lang="en-US" sz="7200" b="1" i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656444"/>
            <a:ext cx="24384000" cy="3416320"/>
          </a:xfrm>
          <a:prstGeom prst="rect">
            <a:avLst/>
          </a:prstGeom>
          <a:solidFill>
            <a:srgbClr val="000000">
              <a:alpha val="76000"/>
            </a:srgbClr>
          </a:solidFill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Segoe UI" panose="020B0502040204020203" pitchFamily="34" charset="0"/>
                <a:ea typeface="Calibri" panose="020F0502020204030204" pitchFamily="34" charset="0"/>
              </a:rPr>
              <a:t>“</a:t>
            </a:r>
            <a:r>
              <a:rPr lang="en-US" sz="5400" dirty="0">
                <a:latin typeface="Segoe UI" panose="020B0502040204020203" pitchFamily="34" charset="0"/>
                <a:ea typeface="Calibri" panose="020F0502020204030204" pitchFamily="34" charset="0"/>
              </a:rPr>
              <a:t>Why do you stand looking into heaven? This Jesus, who was taken up from you into heaven, will come in the same way as you saw him go into heaven.” </a:t>
            </a:r>
            <a:r>
              <a:rPr lang="en-US" sz="5400" dirty="0" smtClean="0">
                <a:latin typeface="Segoe UI" panose="020B0502040204020203" pitchFamily="34" charset="0"/>
                <a:ea typeface="Calibri" panose="020F0502020204030204" pitchFamily="34" charset="0"/>
              </a:rPr>
              <a:t/>
            </a:r>
            <a:br>
              <a:rPr lang="en-US" sz="5400" dirty="0" smtClean="0"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en-US" sz="5400" dirty="0" smtClean="0">
                <a:latin typeface="Segoe UI" panose="020B0502040204020203" pitchFamily="34" charset="0"/>
                <a:ea typeface="Calibri" panose="020F0502020204030204" pitchFamily="34" charset="0"/>
              </a:rPr>
              <a:t>Then </a:t>
            </a:r>
            <a:r>
              <a:rPr lang="en-US" sz="5400" dirty="0">
                <a:latin typeface="Segoe UI" panose="020B0502040204020203" pitchFamily="34" charset="0"/>
                <a:ea typeface="Calibri" panose="020F0502020204030204" pitchFamily="34" charset="0"/>
              </a:rPr>
              <a:t>they returned to Jerusalem from the </a:t>
            </a:r>
            <a:r>
              <a:rPr lang="en-US" sz="5400" b="1" dirty="0">
                <a:latin typeface="Segoe UI" panose="020B0502040204020203" pitchFamily="34" charset="0"/>
                <a:ea typeface="Calibri" panose="020F0502020204030204" pitchFamily="34" charset="0"/>
              </a:rPr>
              <a:t>mount </a:t>
            </a:r>
            <a:r>
              <a:rPr lang="en-US" sz="5400" dirty="0">
                <a:latin typeface="Segoe UI" panose="020B0502040204020203" pitchFamily="34" charset="0"/>
                <a:ea typeface="Calibri" panose="020F0502020204030204" pitchFamily="34" charset="0"/>
              </a:rPr>
              <a:t>called</a:t>
            </a:r>
            <a:r>
              <a:rPr lang="en-US" sz="5400" b="1" dirty="0">
                <a:latin typeface="Segoe UI" panose="020B0502040204020203" pitchFamily="34" charset="0"/>
                <a:ea typeface="Calibri" panose="020F0502020204030204" pitchFamily="34" charset="0"/>
              </a:rPr>
              <a:t> Olivet</a:t>
            </a:r>
            <a:r>
              <a:rPr lang="en-US" sz="5400" dirty="0" smtClean="0">
                <a:latin typeface="Segoe UI" panose="020B0502040204020203" pitchFamily="34" charset="0"/>
                <a:ea typeface="Calibri" panose="020F0502020204030204" pitchFamily="34" charset="0"/>
              </a:rPr>
              <a:t>.” </a:t>
            </a:r>
          </a:p>
          <a:p>
            <a:r>
              <a:rPr lang="en-US" sz="5400" dirty="0">
                <a:latin typeface="Segoe UI" panose="020B0502040204020203" pitchFamily="34" charset="0"/>
                <a:ea typeface="Calibri" panose="020F0502020204030204" pitchFamily="34" charset="0"/>
              </a:rPr>
              <a:t>	</a:t>
            </a:r>
            <a:r>
              <a:rPr lang="en-US" sz="5400" dirty="0" smtClean="0">
                <a:latin typeface="Segoe UI" panose="020B0502040204020203" pitchFamily="34" charset="0"/>
                <a:ea typeface="Calibri" panose="020F0502020204030204" pitchFamily="34" charset="0"/>
              </a:rPr>
              <a:t>																		– Acts 1:10-12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dn.wonderfulengineering.com/wp-content/uploads/2014/06/earth-wallpapers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24384000" cy="136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324" y="634149"/>
            <a:ext cx="24069675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That day when days will end</a:t>
            </a:r>
          </a:p>
          <a:p>
            <a:endParaRPr lang="en-US" sz="1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4800" dirty="0" smtClean="0"/>
              <a:t>On </a:t>
            </a:r>
            <a:r>
              <a:rPr lang="en-US" sz="4800" dirty="0"/>
              <a:t>that day there shall be no light, cold, or frost</a:t>
            </a:r>
            <a:r>
              <a:rPr lang="en-US" sz="4800" dirty="0" smtClean="0"/>
              <a:t>.</a:t>
            </a:r>
            <a:r>
              <a:rPr lang="en-US" sz="4800" dirty="0"/>
              <a:t> </a:t>
            </a:r>
            <a:r>
              <a:rPr lang="en-US" sz="4800" b="1" baseline="30000" dirty="0"/>
              <a:t> </a:t>
            </a:r>
            <a:r>
              <a:rPr lang="en-US" sz="4800" dirty="0"/>
              <a:t>And there shall be a </a:t>
            </a:r>
            <a:r>
              <a:rPr lang="en-US" sz="4800" dirty="0" smtClean="0"/>
              <a:t>unique</a:t>
            </a:r>
            <a:r>
              <a:rPr lang="en-US" sz="4800" baseline="30000" dirty="0"/>
              <a:t> </a:t>
            </a:r>
            <a:r>
              <a:rPr lang="en-US" sz="4800" dirty="0" smtClean="0"/>
              <a:t>day</a:t>
            </a:r>
            <a:r>
              <a:rPr lang="en-US" sz="4800" dirty="0"/>
              <a:t>, 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which </a:t>
            </a:r>
            <a:r>
              <a:rPr lang="en-US" sz="4800" dirty="0"/>
              <a:t>is known to the </a:t>
            </a:r>
            <a:r>
              <a:rPr lang="en-US" sz="4800" cap="small" dirty="0"/>
              <a:t>Lord</a:t>
            </a:r>
            <a:r>
              <a:rPr lang="en-US" sz="4800" dirty="0"/>
              <a:t>, neither day nor night, but at evening time there shall be light</a:t>
            </a:r>
            <a:r>
              <a:rPr lang="en-US" sz="4800" dirty="0" smtClean="0"/>
              <a:t>. … And</a:t>
            </a:r>
            <a:r>
              <a:rPr lang="en-US" sz="4800" dirty="0"/>
              <a:t> the </a:t>
            </a:r>
            <a:r>
              <a:rPr lang="en-US" sz="4800" cap="small" dirty="0"/>
              <a:t>Lord</a:t>
            </a:r>
            <a:r>
              <a:rPr lang="en-US" sz="4800" dirty="0"/>
              <a:t> will be king over all the earth. </a:t>
            </a:r>
            <a:r>
              <a:rPr lang="en-US" sz="4800" dirty="0" smtClean="0"/>
              <a:t> </a:t>
            </a:r>
            <a:r>
              <a:rPr lang="en-US" sz="3600" dirty="0" smtClean="0"/>
              <a:t>- </a:t>
            </a:r>
            <a:r>
              <a:rPr lang="en-US" sz="3600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Zechariah 14:6-7, 9</a:t>
            </a:r>
            <a:endParaRPr lang="en-US" sz="6600" b="1" i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90052" y="10678150"/>
            <a:ext cx="2441687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Hope in the coming </a:t>
            </a:r>
            <a:r>
              <a:rPr lang="en-US" sz="1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Kingdom</a:t>
            </a:r>
            <a:endParaRPr lang="en-US" sz="199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dn.wonderfulengineering.com/wp-content/uploads/2014/06/earth-wallpapers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24384000" cy="136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324" y="634149"/>
            <a:ext cx="240696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That day of unending worship</a:t>
            </a:r>
          </a:p>
          <a:p>
            <a:endParaRPr lang="en-US" sz="1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4800" dirty="0"/>
              <a:t>Then everyone who survives of all the nations that have come against Jerusalem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shall </a:t>
            </a:r>
            <a:r>
              <a:rPr lang="en-US" sz="4800" dirty="0"/>
              <a:t>go up year after year to worship the King, the Lord of </a:t>
            </a:r>
            <a:r>
              <a:rPr lang="en-US" sz="4800" dirty="0" smtClean="0"/>
              <a:t>hosts</a:t>
            </a:r>
            <a:r>
              <a:rPr lang="en-US" sz="4800" dirty="0"/>
              <a:t> </a:t>
            </a:r>
            <a:r>
              <a:rPr lang="en-US" sz="4800" dirty="0" smtClean="0"/>
              <a:t> </a:t>
            </a:r>
            <a:r>
              <a:rPr lang="en-US" sz="3600" dirty="0" smtClean="0"/>
              <a:t>- </a:t>
            </a:r>
            <a:r>
              <a:rPr lang="en-US" sz="3600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Zechariah 14:16</a:t>
            </a:r>
            <a:endParaRPr lang="en-US" sz="6600" b="1" i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90052" y="10678150"/>
            <a:ext cx="2441687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Hope in the coming </a:t>
            </a:r>
            <a:r>
              <a:rPr lang="en-US" sz="1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Kingdom</a:t>
            </a:r>
            <a:endParaRPr lang="en-US" sz="199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6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Straight Connector 115"/>
          <p:cNvCxnSpPr/>
          <p:nvPr/>
        </p:nvCxnSpPr>
        <p:spPr>
          <a:xfrm>
            <a:off x="21379394" y="4790803"/>
            <a:ext cx="0" cy="273844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29194" y="4771816"/>
            <a:ext cx="23954704" cy="7650052"/>
          </a:xfrm>
          <a:prstGeom prst="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prstClr val="black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 rot="16200000">
            <a:off x="9918221" y="8298549"/>
            <a:ext cx="1491174" cy="64989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614206" y="4769338"/>
            <a:ext cx="0" cy="765005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97304" y="4769338"/>
            <a:ext cx="0" cy="765005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07460" y="4747738"/>
            <a:ext cx="0" cy="765005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00208" y="4769338"/>
            <a:ext cx="0" cy="765005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7955429">
            <a:off x="13104604" y="3385611"/>
            <a:ext cx="188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722</a:t>
            </a:r>
          </a:p>
        </p:txBody>
      </p:sp>
      <p:sp>
        <p:nvSpPr>
          <p:cNvPr id="27" name="TextBox 26"/>
          <p:cNvSpPr txBox="1"/>
          <p:nvPr/>
        </p:nvSpPr>
        <p:spPr>
          <a:xfrm rot="17955429">
            <a:off x="17375942" y="3468577"/>
            <a:ext cx="188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586</a:t>
            </a:r>
          </a:p>
        </p:txBody>
      </p:sp>
      <p:sp>
        <p:nvSpPr>
          <p:cNvPr id="28" name="TextBox 27"/>
          <p:cNvSpPr txBox="1"/>
          <p:nvPr/>
        </p:nvSpPr>
        <p:spPr>
          <a:xfrm rot="17955429">
            <a:off x="19790512" y="3399671"/>
            <a:ext cx="188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539</a:t>
            </a:r>
          </a:p>
        </p:txBody>
      </p:sp>
      <p:sp>
        <p:nvSpPr>
          <p:cNvPr id="29" name="TextBox 28"/>
          <p:cNvSpPr txBox="1"/>
          <p:nvPr/>
        </p:nvSpPr>
        <p:spPr>
          <a:xfrm rot="17955429">
            <a:off x="23018816" y="3399671"/>
            <a:ext cx="188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400</a:t>
            </a:r>
          </a:p>
        </p:txBody>
      </p:sp>
      <p:sp>
        <p:nvSpPr>
          <p:cNvPr id="30" name="TextBox 29"/>
          <p:cNvSpPr txBox="1"/>
          <p:nvPr/>
        </p:nvSpPr>
        <p:spPr>
          <a:xfrm rot="17955429">
            <a:off x="781264" y="3441659"/>
            <a:ext cx="188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1445</a:t>
            </a:r>
          </a:p>
        </p:txBody>
      </p:sp>
      <p:sp>
        <p:nvSpPr>
          <p:cNvPr id="31" name="TextBox 30"/>
          <p:cNvSpPr txBox="1"/>
          <p:nvPr/>
        </p:nvSpPr>
        <p:spPr>
          <a:xfrm rot="17955429">
            <a:off x="3870434" y="3441659"/>
            <a:ext cx="188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1405</a:t>
            </a:r>
          </a:p>
        </p:txBody>
      </p:sp>
      <p:sp>
        <p:nvSpPr>
          <p:cNvPr id="32" name="TextBox 31"/>
          <p:cNvSpPr txBox="1"/>
          <p:nvPr/>
        </p:nvSpPr>
        <p:spPr>
          <a:xfrm rot="17955429">
            <a:off x="4764144" y="3420055"/>
            <a:ext cx="188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1400</a:t>
            </a:r>
          </a:p>
        </p:txBody>
      </p:sp>
      <p:sp>
        <p:nvSpPr>
          <p:cNvPr id="33" name="TextBox 32"/>
          <p:cNvSpPr txBox="1"/>
          <p:nvPr/>
        </p:nvSpPr>
        <p:spPr>
          <a:xfrm rot="17955429">
            <a:off x="6821568" y="3468575"/>
            <a:ext cx="188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1050</a:t>
            </a:r>
          </a:p>
        </p:txBody>
      </p:sp>
      <p:sp>
        <p:nvSpPr>
          <p:cNvPr id="34" name="TextBox 33"/>
          <p:cNvSpPr txBox="1"/>
          <p:nvPr/>
        </p:nvSpPr>
        <p:spPr>
          <a:xfrm rot="17955429">
            <a:off x="9678522" y="3372755"/>
            <a:ext cx="188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930</a:t>
            </a:r>
          </a:p>
        </p:txBody>
      </p:sp>
      <p:sp>
        <p:nvSpPr>
          <p:cNvPr id="35" name="TextBox 34"/>
          <p:cNvSpPr txBox="1"/>
          <p:nvPr/>
        </p:nvSpPr>
        <p:spPr>
          <a:xfrm rot="17955429">
            <a:off x="-499390" y="3219617"/>
            <a:ext cx="2438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</a:rPr>
              <a:t>4000+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3826950" y="4769340"/>
            <a:ext cx="4225824" cy="3245008"/>
          </a:xfrm>
          <a:prstGeom prst="rect">
            <a:avLst/>
          </a:prstGeom>
          <a:pattFill prst="pct50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833370" y="4776871"/>
            <a:ext cx="0" cy="384662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0315967" y="4790938"/>
            <a:ext cx="21106" cy="645037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11258865" y="6411106"/>
            <a:ext cx="1510454" cy="457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5181465" y="9384025"/>
            <a:ext cx="2" cy="191945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8077542" y="4823333"/>
            <a:ext cx="2439848" cy="7574458"/>
          </a:xfrm>
          <a:prstGeom prst="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0576660" y="4773496"/>
            <a:ext cx="0" cy="765005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5181465" y="10363200"/>
            <a:ext cx="1781724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068085" y="4769338"/>
            <a:ext cx="50927" cy="762845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3257472" y="9026616"/>
            <a:ext cx="0" cy="223844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988747" y="7877909"/>
            <a:ext cx="7106157" cy="14911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712" y="12806961"/>
            <a:ext cx="2395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000" b="1" kern="1200" dirty="0">
                <a:solidFill>
                  <a:prstClr val="white"/>
                </a:solidFill>
              </a:rPr>
              <a:t>      Egypt                                                                                                          Assyria                      </a:t>
            </a:r>
            <a:r>
              <a:rPr lang="en-US" sz="4000" b="1" kern="1200" dirty="0" smtClean="0">
                <a:solidFill>
                  <a:schemeClr val="bg1"/>
                </a:solidFill>
              </a:rPr>
              <a:t>Babylon   </a:t>
            </a:r>
            <a:r>
              <a:rPr lang="en-US" sz="4000" b="1" kern="1200" dirty="0" smtClean="0">
                <a:solidFill>
                  <a:srgbClr val="FF0000"/>
                </a:solidFill>
              </a:rPr>
              <a:t>   </a:t>
            </a:r>
            <a:r>
              <a:rPr lang="en-US" sz="4000" b="1" kern="1200" dirty="0" err="1" smtClean="0">
                <a:solidFill>
                  <a:schemeClr val="bg1"/>
                </a:solidFill>
              </a:rPr>
              <a:t>Medo</a:t>
            </a:r>
            <a:r>
              <a:rPr lang="en-US" sz="4000" b="1" kern="1200" dirty="0" smtClean="0">
                <a:solidFill>
                  <a:schemeClr val="bg1"/>
                </a:solidFill>
              </a:rPr>
              <a:t>-Persia</a:t>
            </a:r>
            <a:endParaRPr lang="en-US" sz="4000" b="1" kern="12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933350" y="8624284"/>
            <a:ext cx="724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white"/>
                </a:solidFill>
              </a:rPr>
              <a:t>Southern Kingdom (2 Tribes): Judah</a:t>
            </a:r>
          </a:p>
        </p:txBody>
      </p:sp>
      <p:cxnSp>
        <p:nvCxnSpPr>
          <p:cNvPr id="54" name="Straight Connector 53"/>
          <p:cNvCxnSpPr>
            <a:stCxn id="15" idx="0"/>
            <a:endCxn id="45" idx="1"/>
          </p:cNvCxnSpPr>
          <p:nvPr/>
        </p:nvCxnSpPr>
        <p:spPr>
          <a:xfrm flipV="1">
            <a:off x="10338862" y="8610563"/>
            <a:ext cx="7738680" cy="12930"/>
          </a:xfrm>
          <a:prstGeom prst="line">
            <a:avLst/>
          </a:prstGeom>
          <a:ln w="25400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723873" y="10441414"/>
            <a:ext cx="2889358" cy="3862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320743" y="4812535"/>
            <a:ext cx="19806" cy="55552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464700" y="8500562"/>
            <a:ext cx="16220" cy="373451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8803912" y="4702160"/>
            <a:ext cx="37088" cy="719791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7533218" y="11900076"/>
            <a:ext cx="10574812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22271483" y="4722858"/>
            <a:ext cx="0" cy="765005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20651515" y="10848465"/>
            <a:ext cx="1619432" cy="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0889640" y="7494692"/>
            <a:ext cx="535088" cy="3455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453595" y="8547884"/>
            <a:ext cx="138740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23360559" y="4769338"/>
            <a:ext cx="0" cy="765005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6968128" y="8612780"/>
            <a:ext cx="16220" cy="373451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V="1">
            <a:off x="6494020" y="8524161"/>
            <a:ext cx="490328" cy="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-699649" y="7579594"/>
            <a:ext cx="27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Genesis</a:t>
            </a:r>
          </a:p>
        </p:txBody>
      </p:sp>
      <p:sp>
        <p:nvSpPr>
          <p:cNvPr id="60" name="TextBox 59"/>
          <p:cNvSpPr txBox="1"/>
          <p:nvPr/>
        </p:nvSpPr>
        <p:spPr>
          <a:xfrm rot="16200000">
            <a:off x="515989" y="5282770"/>
            <a:ext cx="269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Exodus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611085" y="8299316"/>
            <a:ext cx="27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Leviticus</a:t>
            </a:r>
          </a:p>
        </p:txBody>
      </p:sp>
      <p:sp>
        <p:nvSpPr>
          <p:cNvPr id="62" name="TextBox 61"/>
          <p:cNvSpPr txBox="1"/>
          <p:nvPr/>
        </p:nvSpPr>
        <p:spPr>
          <a:xfrm rot="16200000">
            <a:off x="2048109" y="7293008"/>
            <a:ext cx="27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Numbers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36375" y="10921279"/>
            <a:ext cx="297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Deuteronomy</a:t>
            </a:r>
          </a:p>
        </p:txBody>
      </p:sp>
      <p:sp>
        <p:nvSpPr>
          <p:cNvPr id="67" name="TextBox 66"/>
          <p:cNvSpPr txBox="1"/>
          <p:nvPr/>
        </p:nvSpPr>
        <p:spPr>
          <a:xfrm rot="16200000">
            <a:off x="3572643" y="7872132"/>
            <a:ext cx="27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Joshua</a:t>
            </a:r>
          </a:p>
        </p:txBody>
      </p:sp>
      <p:sp>
        <p:nvSpPr>
          <p:cNvPr id="68" name="TextBox 67"/>
          <p:cNvSpPr txBox="1"/>
          <p:nvPr/>
        </p:nvSpPr>
        <p:spPr>
          <a:xfrm rot="16200000">
            <a:off x="5270611" y="9557040"/>
            <a:ext cx="27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Ruth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4906101" y="6511022"/>
            <a:ext cx="27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Judges</a:t>
            </a:r>
          </a:p>
        </p:txBody>
      </p:sp>
      <p:sp>
        <p:nvSpPr>
          <p:cNvPr id="71" name="TextBox 70"/>
          <p:cNvSpPr txBox="1"/>
          <p:nvPr/>
        </p:nvSpPr>
        <p:spPr>
          <a:xfrm rot="16200000">
            <a:off x="6715967" y="9906846"/>
            <a:ext cx="28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1 &amp; 2 Samuel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1000731" y="11327640"/>
            <a:ext cx="28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1 &amp; 2 Kings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1023017" y="11819681"/>
            <a:ext cx="4630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1 &amp; 2 Chronicles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20743420" y="7904272"/>
            <a:ext cx="136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Ezra</a:t>
            </a:r>
          </a:p>
        </p:txBody>
      </p:sp>
      <p:sp>
        <p:nvSpPr>
          <p:cNvPr id="76" name="TextBox 75"/>
          <p:cNvSpPr txBox="1"/>
          <p:nvPr/>
        </p:nvSpPr>
        <p:spPr>
          <a:xfrm rot="16200000">
            <a:off x="21615626" y="7999484"/>
            <a:ext cx="240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Nehemiah</a:t>
            </a:r>
          </a:p>
        </p:txBody>
      </p:sp>
      <p:sp>
        <p:nvSpPr>
          <p:cNvPr id="77" name="TextBox 76"/>
          <p:cNvSpPr txBox="1"/>
          <p:nvPr/>
        </p:nvSpPr>
        <p:spPr>
          <a:xfrm rot="16200000">
            <a:off x="19938359" y="5557292"/>
            <a:ext cx="27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Esther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-604239" y="10362472"/>
            <a:ext cx="27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Job</a:t>
            </a:r>
          </a:p>
        </p:txBody>
      </p:sp>
      <p:sp>
        <p:nvSpPr>
          <p:cNvPr id="84" name="TextBox 83"/>
          <p:cNvSpPr txBox="1"/>
          <p:nvPr/>
        </p:nvSpPr>
        <p:spPr>
          <a:xfrm rot="16200000">
            <a:off x="6687085" y="6095444"/>
            <a:ext cx="28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Psalms</a:t>
            </a:r>
          </a:p>
        </p:txBody>
      </p:sp>
      <p:sp>
        <p:nvSpPr>
          <p:cNvPr id="87" name="TextBox 86"/>
          <p:cNvSpPr txBox="1"/>
          <p:nvPr/>
        </p:nvSpPr>
        <p:spPr>
          <a:xfrm rot="18023357">
            <a:off x="8235195" y="5402408"/>
            <a:ext cx="28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Proverbs</a:t>
            </a:r>
          </a:p>
        </p:txBody>
      </p:sp>
      <p:sp>
        <p:nvSpPr>
          <p:cNvPr id="94" name="TextBox 93"/>
          <p:cNvSpPr txBox="1"/>
          <p:nvPr/>
        </p:nvSpPr>
        <p:spPr>
          <a:xfrm rot="17931809">
            <a:off x="8221595" y="7864498"/>
            <a:ext cx="269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Ecclesiastes </a:t>
            </a:r>
          </a:p>
        </p:txBody>
      </p:sp>
      <p:sp>
        <p:nvSpPr>
          <p:cNvPr id="96" name="TextBox 95"/>
          <p:cNvSpPr txBox="1"/>
          <p:nvPr/>
        </p:nvSpPr>
        <p:spPr>
          <a:xfrm rot="18164345">
            <a:off x="8519925" y="9349773"/>
            <a:ext cx="2729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Song of Songs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12816494" y="4790802"/>
            <a:ext cx="0" cy="462862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928559" y="7239318"/>
            <a:ext cx="138740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052774" y="9369081"/>
            <a:ext cx="1539766" cy="20292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8922811" y="9405946"/>
            <a:ext cx="1387406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 flipV="1">
            <a:off x="1710772" y="7772354"/>
            <a:ext cx="8064" cy="463871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723872" y="7795954"/>
            <a:ext cx="49032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933350" y="7953523"/>
            <a:ext cx="724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white"/>
                </a:solidFill>
              </a:rPr>
              <a:t>Northern Kingdom (10 Tribes): Israel</a:t>
            </a:r>
          </a:p>
        </p:txBody>
      </p:sp>
      <p:cxnSp>
        <p:nvCxnSpPr>
          <p:cNvPr id="145" name="Straight Connector 144"/>
          <p:cNvCxnSpPr/>
          <p:nvPr/>
        </p:nvCxnSpPr>
        <p:spPr>
          <a:xfrm>
            <a:off x="17064764" y="10620491"/>
            <a:ext cx="2590536" cy="3174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11219423" y="4801431"/>
            <a:ext cx="2" cy="302613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 flipV="1">
            <a:off x="10240587" y="10331676"/>
            <a:ext cx="2996442" cy="3152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>
            <a:off x="13604004" y="12630963"/>
            <a:ext cx="2232" cy="82411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H="1">
            <a:off x="18068904" y="12630961"/>
            <a:ext cx="2232" cy="82411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20261047" y="12623241"/>
            <a:ext cx="2232" cy="82411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0632909" y="9420526"/>
            <a:ext cx="1638038" cy="890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20945888" y="4826255"/>
            <a:ext cx="0" cy="273844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1433337" y="4801431"/>
            <a:ext cx="0" cy="273844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14214791" y="5122705"/>
            <a:ext cx="2377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40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ASSYRIA</a:t>
            </a:r>
          </a:p>
          <a:p>
            <a:pPr algn="l" defTabSz="1828800" hangingPunct="1"/>
            <a:r>
              <a:rPr lang="en-US" sz="4000" b="1" i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conquers</a:t>
            </a:r>
          </a:p>
          <a:p>
            <a:pPr algn="l" defTabSz="1828800" hangingPunct="1"/>
            <a:r>
              <a:rPr lang="en-US" sz="4000" b="1" i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8180952" y="6450858"/>
            <a:ext cx="224460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5600" b="1" kern="1200" dirty="0">
                <a:solidFill>
                  <a:prstClr val="black"/>
                </a:solidFill>
              </a:rPr>
              <a:t>EXILE</a:t>
            </a:r>
          </a:p>
          <a:p>
            <a:pPr algn="l" defTabSz="1828800" hangingPunct="1"/>
            <a:r>
              <a:rPr lang="en-US" sz="3200" b="1" kern="1200" dirty="0">
                <a:solidFill>
                  <a:prstClr val="black"/>
                </a:solidFill>
              </a:rPr>
              <a:t>Captives in Babylon</a:t>
            </a:r>
          </a:p>
        </p:txBody>
      </p:sp>
      <p:cxnSp>
        <p:nvCxnSpPr>
          <p:cNvPr id="110" name="Straight Connector 109"/>
          <p:cNvCxnSpPr/>
          <p:nvPr/>
        </p:nvCxnSpPr>
        <p:spPr>
          <a:xfrm>
            <a:off x="509879" y="10367820"/>
            <a:ext cx="2" cy="204687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594518" y="10306507"/>
            <a:ext cx="496772" cy="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056255" y="10306504"/>
            <a:ext cx="2" cy="204079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4358696" y="9429433"/>
            <a:ext cx="0" cy="190430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 rot="16200000">
            <a:off x="12836558" y="9578208"/>
            <a:ext cx="213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>
                <a:solidFill>
                  <a:prstClr val="black"/>
                </a:solidFill>
              </a:rPr>
              <a:t>Isaiah</a:t>
            </a:r>
          </a:p>
        </p:txBody>
      </p:sp>
      <p:cxnSp>
        <p:nvCxnSpPr>
          <p:cNvPr id="101" name="Straight Connector 100"/>
          <p:cNvCxnSpPr/>
          <p:nvPr/>
        </p:nvCxnSpPr>
        <p:spPr>
          <a:xfrm>
            <a:off x="8910638" y="11333737"/>
            <a:ext cx="10767949" cy="4349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062762" y="9352423"/>
            <a:ext cx="2533084" cy="6644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en-US" sz="3600" kern="1200">
              <a:solidFill>
                <a:prstClr val="black"/>
              </a:solidFill>
            </a:endParaRPr>
          </a:p>
        </p:txBody>
      </p:sp>
      <p:cxnSp>
        <p:nvCxnSpPr>
          <p:cNvPr id="138" name="Straight Connector 137"/>
          <p:cNvCxnSpPr/>
          <p:nvPr/>
        </p:nvCxnSpPr>
        <p:spPr>
          <a:xfrm>
            <a:off x="17044404" y="9983591"/>
            <a:ext cx="2566805" cy="374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17064764" y="9314759"/>
            <a:ext cx="2527776" cy="3603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7062762" y="9419426"/>
            <a:ext cx="33686" cy="191431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19592540" y="9382181"/>
            <a:ext cx="0" cy="185913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7337665" y="9307271"/>
            <a:ext cx="242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err="1">
                <a:solidFill>
                  <a:prstClr val="black"/>
                </a:solidFill>
              </a:rPr>
              <a:t>Jer</a:t>
            </a:r>
            <a:r>
              <a:rPr lang="en-US" sz="3600" kern="1200" dirty="0">
                <a:solidFill>
                  <a:prstClr val="black"/>
                </a:solidFill>
              </a:rPr>
              <a:t> / Lam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7572105" y="10689710"/>
            <a:ext cx="1706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prstClr val="black"/>
                </a:solidFill>
              </a:rPr>
              <a:t>Daniel</a:t>
            </a:r>
            <a:endParaRPr lang="en-US" sz="4800" kern="1200" dirty="0">
              <a:solidFill>
                <a:prstClr val="black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7644848" y="10015218"/>
            <a:ext cx="235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prstClr val="black"/>
                </a:solidFill>
              </a:rPr>
              <a:t>Ezekiel</a:t>
            </a:r>
            <a:endParaRPr lang="en-US" sz="3600" kern="1200" dirty="0">
              <a:solidFill>
                <a:prstClr val="black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 rot="16200000">
            <a:off x="11994481" y="5877139"/>
            <a:ext cx="254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prstClr val="black"/>
                </a:solidFill>
              </a:rPr>
              <a:t>Hosea</a:t>
            </a:r>
            <a:endParaRPr lang="en-US" sz="3600" kern="1200" dirty="0">
              <a:solidFill>
                <a:prstClr val="black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1066751" y="10463426"/>
            <a:ext cx="254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prstClr val="black"/>
                </a:solidFill>
              </a:rPr>
              <a:t>Joel</a:t>
            </a:r>
            <a:endParaRPr lang="en-US" sz="3600" kern="1200" dirty="0">
              <a:solidFill>
                <a:prstClr val="black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907560" y="9502150"/>
            <a:ext cx="175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schemeClr val="tx1"/>
                </a:solidFill>
              </a:rPr>
              <a:t>Micah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1494716" y="6846485"/>
            <a:ext cx="254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prstClr val="black"/>
                </a:solidFill>
              </a:rPr>
              <a:t>Amos</a:t>
            </a:r>
            <a:endParaRPr lang="en-US" sz="3600" kern="1200" dirty="0">
              <a:solidFill>
                <a:prstClr val="black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1441278" y="5323133"/>
            <a:ext cx="254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prstClr val="black"/>
                </a:solidFill>
              </a:rPr>
              <a:t>Jonah</a:t>
            </a:r>
            <a:endParaRPr lang="en-US" sz="3600" kern="1200" dirty="0">
              <a:solidFill>
                <a:prstClr val="black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 rot="16200000">
            <a:off x="9544852" y="5782363"/>
            <a:ext cx="254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prstClr val="black"/>
                </a:solidFill>
              </a:rPr>
              <a:t>Obadiah</a:t>
            </a:r>
            <a:endParaRPr lang="en-US" sz="3600" kern="1200" dirty="0">
              <a:solidFill>
                <a:prstClr val="black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5349116" y="9514511"/>
            <a:ext cx="206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schemeClr val="tx1"/>
                </a:solidFill>
              </a:rPr>
              <a:t>Nahum</a:t>
            </a:r>
            <a:endParaRPr lang="en-US" sz="3600" kern="1200" dirty="0">
              <a:solidFill>
                <a:schemeClr val="tx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136810" y="10525304"/>
            <a:ext cx="238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schemeClr val="tx1"/>
                </a:solidFill>
              </a:rPr>
              <a:t>Habakkuk</a:t>
            </a:r>
            <a:endParaRPr lang="en-US" sz="3600" kern="1200" dirty="0">
              <a:solidFill>
                <a:schemeClr val="tx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 rot="16200000">
            <a:off x="13599365" y="9927226"/>
            <a:ext cx="238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schemeClr val="tx1"/>
                </a:solidFill>
              </a:rPr>
              <a:t>Zephaniah</a:t>
            </a:r>
            <a:endParaRPr lang="en-US" sz="3600" kern="1200" dirty="0">
              <a:solidFill>
                <a:schemeClr val="tx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 rot="19042055">
            <a:off x="20420960" y="11183360"/>
            <a:ext cx="238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b="1" kern="1200" dirty="0" smtClean="0">
                <a:solidFill>
                  <a:srgbClr val="C00000"/>
                </a:solidFill>
              </a:rPr>
              <a:t>Zechariah</a:t>
            </a:r>
            <a:endParaRPr lang="en-US" sz="3600" b="1" kern="1200" dirty="0">
              <a:solidFill>
                <a:srgbClr val="C0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0666681" y="9840245"/>
            <a:ext cx="160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US" sz="3600" kern="1200" dirty="0" smtClean="0">
                <a:solidFill>
                  <a:prstClr val="black"/>
                </a:solidFill>
              </a:rPr>
              <a:t>Haggai</a:t>
            </a:r>
            <a:endParaRPr lang="en-US" sz="3600" kern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9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eillsvilleucc.org/wp-content/uploads/2016/06/Jeremiah-29_10_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2" y="0"/>
            <a:ext cx="24032148" cy="1072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890" y="10997307"/>
            <a:ext cx="23802109" cy="2718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The Emphasis: Zechariah</a:t>
            </a:r>
            <a:r>
              <a:rPr kumimoji="0" lang="en-US" sz="6600" b="1" i="0" u="none" strike="noStrike" cap="none" spc="0" normalizeH="0" dirty="0" smtClean="0">
                <a:ln>
                  <a:noFill/>
                </a:ln>
                <a:solidFill>
                  <a:srgbClr val="82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1:3</a:t>
            </a:r>
            <a:br>
              <a:rPr kumimoji="0" lang="en-US" sz="6600" b="1" i="0" u="none" strike="noStrike" cap="none" spc="0" normalizeH="0" dirty="0" smtClean="0">
                <a:ln>
                  <a:noFill/>
                </a:ln>
                <a:solidFill>
                  <a:srgbClr val="82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</a:br>
            <a: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Return to me, says the Lord of hosts, and I will return to you.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536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dop.org/wp-content/uploads/2015/10/Mercy.Sans_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4"/>
          <a:stretch/>
        </p:blipFill>
        <p:spPr bwMode="auto">
          <a:xfrm>
            <a:off x="498475" y="5016500"/>
            <a:ext cx="22945725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7526" y="4226540"/>
            <a:ext cx="1740217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dirty="0" smtClean="0">
                <a:solidFill>
                  <a:srgbClr val="464648"/>
                </a:solidFill>
              </a:rPr>
              <a:t>He is the God of</a:t>
            </a:r>
            <a:endParaRPr kumimoji="0" lang="en-US" sz="9600" b="0" i="0" u="none" strike="noStrike" cap="none" spc="0" normalizeH="0" baseline="0" dirty="0">
              <a:ln>
                <a:noFill/>
              </a:ln>
              <a:solidFill>
                <a:srgbClr val="464648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6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earthandallstars.com/wp-content/uploads/2014/07/zechari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10542" r="5743" b="12515"/>
          <a:stretch/>
        </p:blipFill>
        <p:spPr bwMode="auto">
          <a:xfrm>
            <a:off x="600073" y="458110"/>
            <a:ext cx="20250625" cy="129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16504134" y="5831053"/>
            <a:ext cx="11416051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800" dirty="0" smtClean="0">
                <a:solidFill>
                  <a:srgbClr val="E2DCCC"/>
                </a:solidFill>
              </a:rPr>
              <a:t>Zechariah 1-6</a:t>
            </a:r>
            <a:endParaRPr kumimoji="0" lang="en-US" sz="13800" b="0" i="0" u="none" strike="noStrike" cap="none" spc="0" normalizeH="0" baseline="0" dirty="0">
              <a:ln>
                <a:noFill/>
              </a:ln>
              <a:solidFill>
                <a:srgbClr val="E2DCCC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811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3/38/Crown_Kings_Bavaria_Munic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/>
          <a:stretch/>
        </p:blipFill>
        <p:spPr bwMode="auto">
          <a:xfrm>
            <a:off x="0" y="5516562"/>
            <a:ext cx="11357051" cy="819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85576" y="8150808"/>
            <a:ext cx="11811000" cy="3642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15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 King’s crown for a High Priest</a:t>
            </a:r>
            <a:endParaRPr lang="en-US" sz="11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2976" y="295247"/>
            <a:ext cx="23231474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660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“Since </a:t>
            </a:r>
            <a: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a great high priest, Jesus, the Son of God, </a:t>
            </a:r>
            <a:b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</a:t>
            </a:r>
            <a: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hold fast our confession. With confidence, </a:t>
            </a:r>
            <a:b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</a:t>
            </a:r>
            <a: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draw near to the </a:t>
            </a:r>
            <a:r>
              <a:rPr lang="en-US" sz="7200" b="1" i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throne</a:t>
            </a:r>
            <a:r>
              <a:rPr lang="en-US" sz="72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grace, </a:t>
            </a:r>
            <a:b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may receive </a:t>
            </a:r>
            <a:r>
              <a:rPr lang="en-US" sz="7200" b="1" i="1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mercy</a:t>
            </a:r>
            <a:r>
              <a:rPr lang="en-US" sz="72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find grace </a:t>
            </a:r>
            <a:b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66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in time of need</a:t>
            </a:r>
            <a:r>
              <a:rPr lang="en-US" sz="6600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  </a:t>
            </a:r>
            <a:r>
              <a:rPr lang="en-US" sz="4800" b="1" i="1" dirty="0" smtClean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Hebrews 4:14, 16</a:t>
            </a:r>
            <a:endParaRPr lang="en-US" sz="6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8000" y="4547920"/>
            <a:ext cx="19961225" cy="7735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9600" b="1" dirty="0" smtClean="0">
                <a:solidFill>
                  <a:srgbClr val="464648"/>
                </a:solidFill>
                <a:latin typeface="Arial Black" panose="020B0A04020102020204" pitchFamily="34" charset="0"/>
              </a:rPr>
              <a:t>LOVE</a:t>
            </a:r>
            <a:endParaRPr lang="en-US" sz="49600" b="1" dirty="0">
              <a:solidFill>
                <a:srgbClr val="464648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7526" y="4226540"/>
            <a:ext cx="1740217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9600" dirty="0" smtClean="0">
                <a:solidFill>
                  <a:srgbClr val="464648"/>
                </a:solidFill>
              </a:rPr>
              <a:t>He is the God of</a:t>
            </a:r>
            <a:endParaRPr lang="en-US" sz="9600" dirty="0">
              <a:solidFill>
                <a:srgbClr val="464648"/>
              </a:solidFill>
            </a:endParaRPr>
          </a:p>
        </p:txBody>
      </p:sp>
      <p:pic>
        <p:nvPicPr>
          <p:cNvPr id="5" name="Picture 4" descr="http://cdop.org/wp-content/uploads/2015/10/Mercy.Sans_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3" t="60509" r="64301" b="25052"/>
          <a:stretch/>
        </p:blipFill>
        <p:spPr bwMode="auto">
          <a:xfrm>
            <a:off x="8001001" y="7629526"/>
            <a:ext cx="2209922" cy="130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929" y="3053323"/>
            <a:ext cx="4106862" cy="92589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9500" dirty="0">
                <a:solidFill>
                  <a:srgbClr val="464648"/>
                </a:solidFill>
                <a:latin typeface="Centaur" panose="02030504050205020304" pitchFamily="18" charset="0"/>
              </a:rPr>
              <a:t>[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4395" y="3000052"/>
            <a:ext cx="5457824" cy="92589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9500" dirty="0">
                <a:solidFill>
                  <a:srgbClr val="464648"/>
                </a:solidFill>
                <a:latin typeface="Centaur" panose="020305040502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545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gapea2.com/wp-content/uploads/2012/09/heart-on-doo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730" y="0"/>
            <a:ext cx="2081427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gapea2.com/wp-content/uploads/2012/09/heart-on-door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6"/>
          <a:stretch/>
        </p:blipFill>
        <p:spPr bwMode="auto">
          <a:xfrm>
            <a:off x="0" y="0"/>
            <a:ext cx="13744575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511868" y="7249240"/>
            <a:ext cx="76048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JEALOUS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11867" y="6298872"/>
            <a:ext cx="760487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God’s love is</a:t>
            </a:r>
            <a:endParaRPr kumimoji="0" lang="en-US" sz="66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358" y="1328280"/>
            <a:ext cx="10001250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says the Lord of hosts: </a:t>
            </a:r>
            <a:r>
              <a:rPr lang="en-US" sz="8000" b="1" dirty="0" smtClean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8000" b="1" dirty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jealous for Zion with great jealousy, and I am jealous </a:t>
            </a:r>
            <a:r>
              <a:rPr lang="en-US" sz="8000" b="1" dirty="0" smtClean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0" b="1" dirty="0" smtClean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 smtClean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8000" b="1" dirty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with </a:t>
            </a:r>
            <a:r>
              <a:rPr lang="en-US" sz="8000" b="1" dirty="0" smtClean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0" b="1" dirty="0" smtClean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 smtClean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</a:t>
            </a:r>
            <a:r>
              <a:rPr lang="en-US" sz="8000" b="1" dirty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wrath</a:t>
            </a:r>
            <a:r>
              <a:rPr lang="en-US" sz="8000" b="1" dirty="0" smtClean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8000" b="1" dirty="0">
              <a:solidFill>
                <a:schemeClr val="tx1"/>
              </a:solidFill>
              <a:effectLst>
                <a:glow rad="190500">
                  <a:srgbClr val="C00000">
                    <a:alpha val="57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6000" b="1" dirty="0" smtClean="0">
                <a:solidFill>
                  <a:schemeClr val="tx1"/>
                </a:solidFill>
                <a:effectLst>
                  <a:glow rad="190500">
                    <a:srgbClr val="C00000">
                      <a:alpha val="57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- Zechariah 8:2</a:t>
            </a:r>
            <a:endParaRPr lang="en-US" sz="6000" b="1" dirty="0">
              <a:solidFill>
                <a:schemeClr val="tx1"/>
              </a:solidFill>
              <a:effectLst>
                <a:glow rad="190500">
                  <a:srgbClr val="C00000">
                    <a:alpha val="57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az616578.vo.msecnd.net/files/2016/04/16/635963651329441464998715396_Life%20Lab%20love%20langu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2528" y="2913837"/>
            <a:ext cx="6321137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8000" dirty="0" smtClean="0">
                <a:latin typeface="Century Gothic" panose="020B0502020202020204" pitchFamily="34" charset="0"/>
              </a:rPr>
              <a:t>Should be 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8203" y="3819183"/>
            <a:ext cx="8631997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1000" dirty="0" smtClean="0">
                <a:latin typeface="Century Gothic" panose="020B0502020202020204" pitchFamily="34" charset="0"/>
              </a:rPr>
              <a:t>celebrated</a:t>
            </a:r>
            <a:endParaRPr lang="en-US" sz="11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100" y="7875261"/>
            <a:ext cx="546735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"/>
              </a:rPr>
              <a:t>The fasts shall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be 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of 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joy and gladness and cheerful feasts</a:t>
            </a:r>
            <a:r>
              <a:rPr lang="en-US" dirty="0" smtClean="0">
                <a:solidFill>
                  <a:srgbClr val="000000"/>
                </a:solidFill>
                <a:latin typeface="Helvetica Neue"/>
              </a:rPr>
              <a:t>.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Helvetica Neue"/>
              </a:rPr>
              <a:t>         Zechariah 8:18-19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 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923203" y="2789397"/>
            <a:ext cx="6321137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8000" dirty="0" smtClean="0">
                <a:latin typeface="Century Gothic" panose="020B0502020202020204" pitchFamily="34" charset="0"/>
              </a:rPr>
              <a:t>Should be 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08878" y="3694743"/>
            <a:ext cx="8631997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1000" dirty="0" smtClean="0">
                <a:latin typeface="Century Gothic" panose="020B0502020202020204" pitchFamily="34" charset="0"/>
              </a:rPr>
              <a:t>appealing</a:t>
            </a:r>
            <a:endParaRPr lang="en-US" sz="11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30674" y="8228288"/>
            <a:ext cx="722947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People from every nation will say, </a:t>
            </a:r>
            <a:br>
              <a:rPr lang="en-US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“Let </a:t>
            </a:r>
            <a:r>
              <a:rPr lang="en-US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us go with you, for we have heard that God is with you</a:t>
            </a:r>
            <a:r>
              <a:rPr lang="en-US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.”</a:t>
            </a:r>
          </a:p>
          <a:p>
            <a:r>
              <a:rPr lang="en-US" sz="36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               Zechariah 8:23</a:t>
            </a:r>
            <a:endParaRPr lang="en-US" sz="36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2476"/>
            <a:ext cx="24384000" cy="2003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7150">
              <a:lnSpc>
                <a:spcPct val="115000"/>
              </a:lnSpc>
              <a:spcAft>
                <a:spcPts val="1000"/>
              </a:spcAft>
            </a:pPr>
            <a:r>
              <a:rPr lang="en-US" sz="5400" dirty="0" smtClean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“By </a:t>
            </a:r>
            <a:r>
              <a:rPr lang="en-US" sz="54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all people will know that you are my disciples, </a:t>
            </a:r>
            <a:r>
              <a:rPr lang="en-US" sz="5400" dirty="0" smtClean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400" dirty="0" smtClean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dirty="0" smtClean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</a:t>
            </a:r>
            <a:r>
              <a:rPr lang="en-US" sz="54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love for one another</a:t>
            </a:r>
            <a:r>
              <a:rPr lang="en-US" sz="5400" dirty="0" smtClean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– John 13:35</a:t>
            </a:r>
            <a:endParaRPr lang="en-US" sz="5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9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9152</TotalTime>
  <Words>381</Words>
  <Application>Microsoft Office PowerPoint</Application>
  <PresentationFormat>Custom</PresentationFormat>
  <Paragraphs>107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Centaur</vt:lpstr>
      <vt:lpstr>Century Gothic</vt:lpstr>
      <vt:lpstr>Courier New</vt:lpstr>
      <vt:lpstr>Helvetica Light</vt:lpstr>
      <vt:lpstr>Helvetica Neue</vt:lpstr>
      <vt:lpstr>Segoe UI</vt:lpstr>
      <vt:lpstr>Times New Roman</vt:lpstr>
      <vt:lpstr>Verdana</vt:lpstr>
      <vt:lpstr>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Eckrote</dc:creator>
  <cp:lastModifiedBy>John Eckrote</cp:lastModifiedBy>
  <cp:revision>172</cp:revision>
  <dcterms:modified xsi:type="dcterms:W3CDTF">2016-07-17T12:52:08Z</dcterms:modified>
</cp:coreProperties>
</file>