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272" r:id="rId5"/>
    <p:sldId id="296" r:id="rId6"/>
    <p:sldId id="297" r:id="rId7"/>
    <p:sldId id="295" r:id="rId8"/>
    <p:sldId id="291" r:id="rId9"/>
    <p:sldId id="298" r:id="rId10"/>
    <p:sldId id="312" r:id="rId11"/>
    <p:sldId id="299" r:id="rId12"/>
    <p:sldId id="313" r:id="rId13"/>
    <p:sldId id="307" r:id="rId14"/>
    <p:sldId id="314" r:id="rId15"/>
    <p:sldId id="310" r:id="rId16"/>
    <p:sldId id="315" r:id="rId17"/>
    <p:sldId id="275" r:id="rId18"/>
    <p:sldId id="302" r:id="rId19"/>
    <p:sldId id="311" r:id="rId20"/>
    <p:sldId id="281" r:id="rId21"/>
    <p:sldId id="271"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402"/>
    <a:srgbClr val="102044"/>
    <a:srgbClr val="142854"/>
    <a:srgbClr val="152B5B"/>
    <a:srgbClr val="162C5E"/>
    <a:srgbClr val="17385D"/>
    <a:srgbClr val="225286"/>
    <a:srgbClr val="006600"/>
    <a:srgbClr val="534433"/>
    <a:srgbClr val="4A3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1074" y="-3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4DAA2-B9EC-4797-BE7A-F938BD4BEF5C}" type="datetimeFigureOut">
              <a:rPr lang="en-US" smtClean="0"/>
              <a:t>6/27/2015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499C1-A944-4F12-A21E-4494DE45F1B6}" type="slidenum">
              <a:rPr lang="en-US" smtClean="0"/>
              <a:t>‹#›</a:t>
            </a:fld>
            <a:endParaRPr lang="en-US"/>
          </a:p>
        </p:txBody>
      </p:sp>
    </p:spTree>
    <p:extLst>
      <p:ext uri="{BB962C8B-B14F-4D97-AF65-F5344CB8AC3E}">
        <p14:creationId xmlns:p14="http://schemas.microsoft.com/office/powerpoint/2010/main" val="340776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499C1-A944-4F12-A21E-4494DE45F1B6}" type="slidenum">
              <a:rPr lang="en-US" smtClean="0"/>
              <a:t>3</a:t>
            </a:fld>
            <a:endParaRPr lang="en-US"/>
          </a:p>
        </p:txBody>
      </p:sp>
    </p:spTree>
    <p:extLst>
      <p:ext uri="{BB962C8B-B14F-4D97-AF65-F5344CB8AC3E}">
        <p14:creationId xmlns:p14="http://schemas.microsoft.com/office/powerpoint/2010/main" val="211478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12733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352809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1"/>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255237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6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5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90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80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379160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85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2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1"/>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2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36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38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26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7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E3D92-AA58-4151-9750-E75F3218C7A7}"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7950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5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0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7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1"/>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49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7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9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8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6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4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E3D92-AA58-4151-9750-E75F3218C7A7}"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21616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89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88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44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7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1"/>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E3D92-AA58-4151-9750-E75F3218C7A7}" type="datetimeFigureOut">
              <a:rPr lang="en-US" smtClean="0"/>
              <a:t>6/27/2015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34445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E3D92-AA58-4151-9750-E75F3218C7A7}" type="datetimeFigureOut">
              <a:rPr lang="en-US" smtClean="0"/>
              <a:t>6/27/2015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353880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3D92-AA58-4151-9750-E75F3218C7A7}" type="datetimeFigureOut">
              <a:rPr lang="en-US" smtClean="0"/>
              <a:t>6/27/2015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46879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9680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E3D92-AA58-4151-9750-E75F3218C7A7}"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09956-6030-4436-B504-78C942FE8DFD}" type="slidenum">
              <a:rPr lang="en-US" smtClean="0"/>
              <a:t>‹#›</a:t>
            </a:fld>
            <a:endParaRPr lang="en-US"/>
          </a:p>
        </p:txBody>
      </p:sp>
    </p:spTree>
    <p:extLst>
      <p:ext uri="{BB962C8B-B14F-4D97-AF65-F5344CB8AC3E}">
        <p14:creationId xmlns:p14="http://schemas.microsoft.com/office/powerpoint/2010/main" val="3534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2E3D92-AA58-4151-9750-E75F3218C7A7}" type="datetimeFigureOut">
              <a:rPr lang="en-US" smtClean="0"/>
              <a:t>6/27/2015</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009956-6030-4436-B504-78C942FE8DFD}" type="slidenum">
              <a:rPr lang="en-US" smtClean="0"/>
              <a:t>‹#›</a:t>
            </a:fld>
            <a:endParaRPr lang="en-US"/>
          </a:p>
        </p:txBody>
      </p:sp>
    </p:spTree>
    <p:extLst>
      <p:ext uri="{BB962C8B-B14F-4D97-AF65-F5344CB8AC3E}">
        <p14:creationId xmlns:p14="http://schemas.microsoft.com/office/powerpoint/2010/main" val="330635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14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203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2E3D92-AA58-4151-9750-E75F3218C7A7}" type="datetimeFigureOut">
              <a:rPr lang="en-US" smtClean="0">
                <a:solidFill>
                  <a:prstClr val="black">
                    <a:tint val="75000"/>
                  </a:prstClr>
                </a:solidFill>
              </a:rPr>
              <a:pPr/>
              <a:t>6/27/2015</a:t>
            </a:fld>
            <a:endParaRPr lang="en-US">
              <a:solidFill>
                <a:prstClr val="black">
                  <a:tint val="75000"/>
                </a:prstClr>
              </a:solidFill>
            </a:endParaRPr>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009956-6030-4436-B504-78C942FE8D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636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t="6916" b="6916"/>
          <a:stretch/>
        </p:blipFill>
        <p:spPr>
          <a:xfrm>
            <a:off x="0" y="0"/>
            <a:ext cx="9144000" cy="5143500"/>
          </a:xfrm>
          <a:prstGeom prst="rect">
            <a:avLst/>
          </a:prstGeom>
        </p:spPr>
      </p:pic>
      <p:sp>
        <p:nvSpPr>
          <p:cNvPr id="8" name="TextBox 7"/>
          <p:cNvSpPr txBox="1"/>
          <p:nvPr/>
        </p:nvSpPr>
        <p:spPr>
          <a:xfrm>
            <a:off x="1375901" y="844906"/>
            <a:ext cx="4350914" cy="830997"/>
          </a:xfrm>
          <a:prstGeom prst="rect">
            <a:avLst/>
          </a:prstGeom>
          <a:noFill/>
        </p:spPr>
        <p:txBody>
          <a:bodyPr wrap="square" rtlCol="0">
            <a:spAutoFit/>
          </a:bodyPr>
          <a:lstStyle/>
          <a:p>
            <a:r>
              <a:rPr lang="en-US" sz="4800" b="1" dirty="0" smtClean="0">
                <a:solidFill>
                  <a:prstClr val="white"/>
                </a:solidFill>
                <a:latin typeface="Perpetua Titling MT" panose="02020502060505020804" pitchFamily="18" charset="0"/>
              </a:rPr>
              <a:t>together</a:t>
            </a:r>
            <a:endParaRPr lang="en-US" sz="4800" b="1" dirty="0">
              <a:solidFill>
                <a:prstClr val="white"/>
              </a:solidFill>
              <a:latin typeface="Perpetua Titling MT" panose="02020502060505020804" pitchFamily="18" charset="0"/>
            </a:endParaRPr>
          </a:p>
        </p:txBody>
      </p:sp>
      <p:sp>
        <p:nvSpPr>
          <p:cNvPr id="15" name="TextBox 14"/>
          <p:cNvSpPr txBox="1"/>
          <p:nvPr/>
        </p:nvSpPr>
        <p:spPr>
          <a:xfrm>
            <a:off x="685800" y="1581150"/>
            <a:ext cx="7619999" cy="2438400"/>
          </a:xfrm>
          <a:prstGeom prst="rect">
            <a:avLst/>
          </a:prstGeom>
          <a:noFill/>
        </p:spPr>
        <p:txBody>
          <a:bodyPr wrap="square" rtlCol="0">
            <a:prstTxWarp prst="textPlain">
              <a:avLst/>
            </a:prstTxWarp>
            <a:spAutoFit/>
          </a:bodyPr>
          <a:lstStyle/>
          <a:p>
            <a:pPr algn="ctr"/>
            <a:r>
              <a:rPr lang="en-US" b="1" dirty="0" smtClean="0">
                <a:ln w="57150">
                  <a:no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0007" dist="310007" dir="7680000" sy="30000" kx="1300200" algn="ctr" rotWithShape="0">
                    <a:prstClr val="black">
                      <a:alpha val="70000"/>
                    </a:prstClr>
                  </a:outerShdw>
                </a:effectLst>
                <a:latin typeface="Arial Black" panose="020B0A04020102020204" pitchFamily="34" charset="0"/>
              </a:rPr>
              <a:t>one</a:t>
            </a:r>
            <a:endParaRPr lang="en-US" b="1" dirty="0">
              <a:ln w="57150">
                <a:no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0007" dist="310007" dir="7680000" sy="30000" kx="1300200" algn="ctr" rotWithShape="0">
                  <a:prstClr val="black">
                    <a:alpha val="70000"/>
                  </a:prstClr>
                </a:outerShdw>
              </a:effectLst>
              <a:latin typeface="Arial Black" panose="020B0A04020102020204" pitchFamily="34" charset="0"/>
            </a:endParaRPr>
          </a:p>
        </p:txBody>
      </p:sp>
    </p:spTree>
    <p:extLst>
      <p:ext uri="{BB962C8B-B14F-4D97-AF65-F5344CB8AC3E}">
        <p14:creationId xmlns:p14="http://schemas.microsoft.com/office/powerpoint/2010/main" val="7101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julepmedia.com/wp-content/uploads/2013/03/green-bann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2512"/>
          <a:stretch/>
        </p:blipFill>
        <p:spPr bwMode="auto">
          <a:xfrm>
            <a:off x="0" y="0"/>
            <a:ext cx="9144000" cy="3324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0841"/>
            <a:ext cx="6096000" cy="400110"/>
          </a:xfrm>
          <a:prstGeom prst="rect">
            <a:avLst/>
          </a:prstGeom>
          <a:noFill/>
        </p:spPr>
        <p:txBody>
          <a:bodyPr wrap="square" rtlCol="0">
            <a:spAutoFit/>
          </a:bodyPr>
          <a:lstStyle/>
          <a:p>
            <a:r>
              <a:rPr lang="en-US" sz="2000" dirty="0" smtClean="0">
                <a:solidFill>
                  <a:prstClr val="white"/>
                </a:solidFill>
                <a:effectLst>
                  <a:outerShdw blurRad="38100" dist="38100" dir="2700000" algn="tl">
                    <a:srgbClr val="000000">
                      <a:alpha val="65000"/>
                    </a:srgbClr>
                  </a:outerShdw>
                </a:effectLst>
                <a:latin typeface="Bookman Old Style" panose="02050604050505020204" pitchFamily="18" charset="0"/>
              </a:rPr>
              <a:t>1    J   O   H   N    4     :     1    8</a:t>
            </a:r>
            <a:endParaRPr lang="en-US" sz="2000" dirty="0">
              <a:solidFill>
                <a:prstClr val="white"/>
              </a:solidFill>
              <a:effectLst>
                <a:outerShdw blurRad="38100" dist="38100" dir="2700000" algn="tl">
                  <a:srgbClr val="000000">
                    <a:alpha val="65000"/>
                  </a:srgbClr>
                </a:outerShdw>
              </a:effectLst>
              <a:latin typeface="Bookman Old Style" panose="02050604050505020204" pitchFamily="18" charset="0"/>
            </a:endParaRPr>
          </a:p>
        </p:txBody>
      </p:sp>
      <p:sp>
        <p:nvSpPr>
          <p:cNvPr id="10" name="TextBox 9"/>
          <p:cNvSpPr txBox="1"/>
          <p:nvPr/>
        </p:nvSpPr>
        <p:spPr>
          <a:xfrm>
            <a:off x="-9144" y="2495550"/>
            <a:ext cx="9144000" cy="2308324"/>
          </a:xfrm>
          <a:prstGeom prst="rect">
            <a:avLst/>
          </a:prstGeom>
          <a:noFill/>
        </p:spPr>
        <p:txBody>
          <a:bodyPr wrap="square" rtlCol="0">
            <a:spAutoFit/>
          </a:bodyPr>
          <a:lstStyle/>
          <a:p>
            <a:pPr algn="ctr"/>
            <a:r>
              <a:rPr lang="en-US" sz="3600" dirty="0" smtClean="0">
                <a:solidFill>
                  <a:srgbClr val="9BBB59">
                    <a:lumMod val="50000"/>
                  </a:srgbClr>
                </a:solidFill>
                <a:latin typeface="Bookman Old Style" panose="02050604050505020204" pitchFamily="18" charset="0"/>
              </a:rPr>
              <a:t>“There </a:t>
            </a:r>
            <a:r>
              <a:rPr lang="en-US" sz="3600" dirty="0">
                <a:solidFill>
                  <a:srgbClr val="9BBB59">
                    <a:lumMod val="50000"/>
                  </a:srgbClr>
                </a:solidFill>
                <a:latin typeface="Bookman Old Style" panose="02050604050505020204" pitchFamily="18" charset="0"/>
              </a:rPr>
              <a:t>is no fear in love, but perfect love casts out fear. For fear has to do with punishment, and whoever fears has not been perfected in love</a:t>
            </a:r>
            <a:r>
              <a:rPr lang="en-US" sz="3600" dirty="0" smtClean="0">
                <a:solidFill>
                  <a:srgbClr val="9BBB59">
                    <a:lumMod val="50000"/>
                  </a:srgbClr>
                </a:solidFill>
                <a:latin typeface="Bookman Old Style" panose="02050604050505020204" pitchFamily="18" charset="0"/>
              </a:rPr>
              <a:t>.”</a:t>
            </a:r>
            <a:endParaRPr lang="en-US" sz="3600" dirty="0">
              <a:solidFill>
                <a:srgbClr val="9BBB59">
                  <a:lumMod val="50000"/>
                </a:srgbClr>
              </a:solidFill>
              <a:latin typeface="Bookman Old Style" panose="02050604050505020204" pitchFamily="18" charset="0"/>
            </a:endParaRPr>
          </a:p>
        </p:txBody>
      </p:sp>
    </p:spTree>
    <p:extLst>
      <p:ext uri="{BB962C8B-B14F-4D97-AF65-F5344CB8AC3E}">
        <p14:creationId xmlns:p14="http://schemas.microsoft.com/office/powerpoint/2010/main" val="9868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4naturalreflections.com/wp-content/uploads/2014/08/IMG_16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81200" y="95250"/>
            <a:ext cx="5181600" cy="4953000"/>
          </a:xfrm>
          <a:prstGeom prst="ellipse">
            <a:avLst/>
          </a:prstGeom>
          <a:solidFill>
            <a:schemeClr val="tx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989429" y="1809750"/>
            <a:ext cx="5165141" cy="830997"/>
          </a:xfrm>
          <a:prstGeom prst="rect">
            <a:avLst/>
          </a:prstGeom>
          <a:noFill/>
        </p:spPr>
        <p:txBody>
          <a:bodyPr wrap="square" rtlCol="0">
            <a:spAutoFit/>
          </a:bodyPr>
          <a:lstStyle/>
          <a:p>
            <a:pPr algn="ctr"/>
            <a:r>
              <a:rPr lang="en-US" sz="4800" dirty="0" smtClean="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rPr>
              <a:t>BE ENABLED</a:t>
            </a:r>
            <a:endParaRPr lang="en-US" sz="2800" dirty="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922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julepmedia.com/wp-content/uploads/2013/03/green-bann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2512"/>
          <a:stretch/>
        </p:blipFill>
        <p:spPr bwMode="auto">
          <a:xfrm>
            <a:off x="0" y="0"/>
            <a:ext cx="9144000" cy="3324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0841"/>
            <a:ext cx="6096000" cy="400110"/>
          </a:xfrm>
          <a:prstGeom prst="rect">
            <a:avLst/>
          </a:prstGeom>
          <a:noFill/>
        </p:spPr>
        <p:txBody>
          <a:bodyPr wrap="square" rtlCol="0">
            <a:spAutoFit/>
          </a:bodyPr>
          <a:lstStyle/>
          <a:p>
            <a:r>
              <a:rPr lang="en-US" sz="2000" dirty="0" smtClean="0">
                <a:solidFill>
                  <a:prstClr val="white"/>
                </a:solidFill>
                <a:effectLst>
                  <a:outerShdw blurRad="38100" dist="38100" dir="2700000" algn="tl">
                    <a:srgbClr val="000000">
                      <a:alpha val="65000"/>
                    </a:srgbClr>
                  </a:outerShdw>
                </a:effectLst>
                <a:latin typeface="Bookman Old Style" panose="02050604050505020204" pitchFamily="18" charset="0"/>
              </a:rPr>
              <a:t>A   C    T   S    1     :    8</a:t>
            </a:r>
            <a:endParaRPr lang="en-US" sz="2000" dirty="0">
              <a:solidFill>
                <a:prstClr val="white"/>
              </a:solidFill>
              <a:effectLst>
                <a:outerShdw blurRad="38100" dist="38100" dir="2700000" algn="tl">
                  <a:srgbClr val="000000">
                    <a:alpha val="65000"/>
                  </a:srgbClr>
                </a:outerShdw>
              </a:effectLst>
              <a:latin typeface="Bookman Old Style" panose="02050604050505020204" pitchFamily="18" charset="0"/>
            </a:endParaRPr>
          </a:p>
        </p:txBody>
      </p:sp>
      <p:sp>
        <p:nvSpPr>
          <p:cNvPr id="10" name="TextBox 9"/>
          <p:cNvSpPr txBox="1"/>
          <p:nvPr/>
        </p:nvSpPr>
        <p:spPr>
          <a:xfrm>
            <a:off x="-9144" y="2495550"/>
            <a:ext cx="9144000" cy="2062103"/>
          </a:xfrm>
          <a:prstGeom prst="rect">
            <a:avLst/>
          </a:prstGeom>
          <a:noFill/>
        </p:spPr>
        <p:txBody>
          <a:bodyPr wrap="square" rtlCol="0">
            <a:spAutoFit/>
          </a:bodyPr>
          <a:lstStyle/>
          <a:p>
            <a:pPr algn="ctr"/>
            <a:r>
              <a:rPr lang="en-US" sz="3200" dirty="0" smtClean="0">
                <a:solidFill>
                  <a:srgbClr val="9BBB59">
                    <a:lumMod val="50000"/>
                  </a:srgbClr>
                </a:solidFill>
                <a:latin typeface="Bookman Old Style" panose="02050604050505020204" pitchFamily="18" charset="0"/>
              </a:rPr>
              <a:t>“But </a:t>
            </a:r>
            <a:r>
              <a:rPr lang="en-US" sz="3200" dirty="0">
                <a:solidFill>
                  <a:srgbClr val="9BBB59">
                    <a:lumMod val="50000"/>
                  </a:srgbClr>
                </a:solidFill>
                <a:latin typeface="Bookman Old Style" panose="02050604050505020204" pitchFamily="18" charset="0"/>
              </a:rPr>
              <a:t>you will receive power when the Holy Spirit has come upon you, and you will be my witnesses in Jerusalem and in all Judea and Samaria, and to the end of the earth.”</a:t>
            </a:r>
          </a:p>
        </p:txBody>
      </p:sp>
    </p:spTree>
    <p:extLst>
      <p:ext uri="{BB962C8B-B14F-4D97-AF65-F5344CB8AC3E}">
        <p14:creationId xmlns:p14="http://schemas.microsoft.com/office/powerpoint/2010/main" val="6192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4naturalreflections.com/wp-content/uploads/2014/08/IMG_16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81200" y="95250"/>
            <a:ext cx="5181600" cy="4953000"/>
          </a:xfrm>
          <a:prstGeom prst="ellipse">
            <a:avLst/>
          </a:prstGeom>
          <a:solidFill>
            <a:schemeClr val="tx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989429" y="1809750"/>
            <a:ext cx="5165141" cy="830997"/>
          </a:xfrm>
          <a:prstGeom prst="rect">
            <a:avLst/>
          </a:prstGeom>
          <a:noFill/>
        </p:spPr>
        <p:txBody>
          <a:bodyPr wrap="square" rtlCol="0">
            <a:spAutoFit/>
          </a:bodyPr>
          <a:lstStyle/>
          <a:p>
            <a:pPr algn="ctr"/>
            <a:r>
              <a:rPr lang="en-US" sz="4800" dirty="0" smtClean="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rPr>
              <a:t>BE PROSPERED</a:t>
            </a:r>
            <a:endParaRPr lang="en-US" sz="2800" dirty="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922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507383" y="1290667"/>
            <a:ext cx="4636617" cy="2554545"/>
          </a:xfrm>
          <a:prstGeom prst="rect">
            <a:avLst/>
          </a:prstGeom>
          <a:noFill/>
        </p:spPr>
        <p:txBody>
          <a:bodyPr wrap="square" rtlCol="0">
            <a:spAutoFit/>
          </a:bodyPr>
          <a:lstStyle/>
          <a:p>
            <a:pPr algn="ctr"/>
            <a:r>
              <a:rPr lang="en-US" sz="3200" dirty="0" smtClean="0">
                <a:solidFill>
                  <a:schemeClr val="bg1"/>
                </a:solidFill>
                <a:latin typeface="Bookman Old Style" panose="02050604050505020204" pitchFamily="18" charset="0"/>
              </a:rPr>
              <a:t>“I </a:t>
            </a:r>
            <a:r>
              <a:rPr lang="en-US" sz="3200" dirty="0">
                <a:solidFill>
                  <a:schemeClr val="bg1"/>
                </a:solidFill>
                <a:latin typeface="Bookman Old Style" panose="02050604050505020204" pitchFamily="18" charset="0"/>
              </a:rPr>
              <a:t>long for Jesus </a:t>
            </a:r>
            <a:endParaRPr lang="en-US" sz="3200" dirty="0" smtClean="0">
              <a:solidFill>
                <a:schemeClr val="bg1"/>
              </a:solidFill>
              <a:latin typeface="Bookman Old Style" panose="02050604050505020204" pitchFamily="18" charset="0"/>
            </a:endParaRPr>
          </a:p>
          <a:p>
            <a:pPr algn="ctr"/>
            <a:r>
              <a:rPr lang="en-US" sz="3200" dirty="0" smtClean="0">
                <a:solidFill>
                  <a:schemeClr val="bg1"/>
                </a:solidFill>
                <a:latin typeface="Bookman Old Style" panose="02050604050505020204" pitchFamily="18" charset="0"/>
              </a:rPr>
              <a:t>to </a:t>
            </a:r>
            <a:r>
              <a:rPr lang="en-US" sz="3200" dirty="0">
                <a:solidFill>
                  <a:schemeClr val="bg1"/>
                </a:solidFill>
                <a:latin typeface="Bookman Old Style" panose="02050604050505020204" pitchFamily="18" charset="0"/>
              </a:rPr>
              <a:t>live through me because I like </a:t>
            </a:r>
            <a:endParaRPr lang="en-US" sz="3200" dirty="0" smtClean="0">
              <a:solidFill>
                <a:schemeClr val="bg1"/>
              </a:solidFill>
              <a:latin typeface="Bookman Old Style" panose="02050604050505020204" pitchFamily="18" charset="0"/>
            </a:endParaRPr>
          </a:p>
          <a:p>
            <a:pPr algn="ctr"/>
            <a:r>
              <a:rPr lang="en-US" sz="3200" dirty="0" smtClean="0">
                <a:solidFill>
                  <a:schemeClr val="bg1"/>
                </a:solidFill>
                <a:latin typeface="Bookman Old Style" panose="02050604050505020204" pitchFamily="18" charset="0"/>
              </a:rPr>
              <a:t>His </a:t>
            </a:r>
            <a:r>
              <a:rPr lang="en-US" sz="3200" dirty="0">
                <a:solidFill>
                  <a:schemeClr val="bg1"/>
                </a:solidFill>
                <a:latin typeface="Bookman Old Style" panose="02050604050505020204" pitchFamily="18" charset="0"/>
              </a:rPr>
              <a:t>character </a:t>
            </a:r>
            <a:endParaRPr lang="en-US" sz="3200" dirty="0" smtClean="0">
              <a:solidFill>
                <a:schemeClr val="bg1"/>
              </a:solidFill>
              <a:latin typeface="Bookman Old Style" panose="02050604050505020204" pitchFamily="18" charset="0"/>
            </a:endParaRPr>
          </a:p>
          <a:p>
            <a:pPr algn="ctr"/>
            <a:r>
              <a:rPr lang="en-US" sz="3200" dirty="0" smtClean="0">
                <a:solidFill>
                  <a:schemeClr val="bg1"/>
                </a:solidFill>
                <a:latin typeface="Bookman Old Style" panose="02050604050505020204" pitchFamily="18" charset="0"/>
              </a:rPr>
              <a:t>better </a:t>
            </a:r>
            <a:r>
              <a:rPr lang="en-US" sz="3200" dirty="0">
                <a:solidFill>
                  <a:schemeClr val="bg1"/>
                </a:solidFill>
                <a:latin typeface="Bookman Old Style" panose="02050604050505020204" pitchFamily="18" charset="0"/>
              </a:rPr>
              <a:t>than my own</a:t>
            </a:r>
            <a:r>
              <a:rPr lang="en-US" sz="3200" dirty="0" smtClean="0">
                <a:solidFill>
                  <a:schemeClr val="bg1"/>
                </a:solidFill>
                <a:latin typeface="Bookman Old Style" panose="02050604050505020204" pitchFamily="18" charset="0"/>
              </a:rPr>
              <a:t>.”</a:t>
            </a:r>
          </a:p>
        </p:txBody>
      </p:sp>
      <p:pic>
        <p:nvPicPr>
          <p:cNvPr id="2" name="Picture 2" descr="http://www.cmalliance.org/wp/wp-content/uploads/2015/05/IMG_53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21" r="16278"/>
          <a:stretch/>
        </p:blipFill>
        <p:spPr bwMode="auto">
          <a:xfrm>
            <a:off x="-6096" y="-3810"/>
            <a:ext cx="451347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810"/>
            <a:ext cx="4507383" cy="646331"/>
          </a:xfrm>
          <a:prstGeom prst="rect">
            <a:avLst/>
          </a:prstGeom>
          <a:solidFill>
            <a:schemeClr val="tx1"/>
          </a:solidFill>
        </p:spPr>
        <p:txBody>
          <a:bodyPr wrap="square" rtlCol="0">
            <a:spAutoFit/>
          </a:bodyPr>
          <a:lstStyle/>
          <a:p>
            <a:pPr algn="ctr"/>
            <a:r>
              <a:rPr lang="en-US" sz="2800" dirty="0" smtClean="0">
                <a:solidFill>
                  <a:schemeClr val="bg1"/>
                </a:solidFill>
              </a:rPr>
              <a:t>JOHN</a:t>
            </a:r>
            <a:r>
              <a:rPr lang="en-US" sz="3200" dirty="0" smtClean="0">
                <a:solidFill>
                  <a:schemeClr val="bg1"/>
                </a:solidFill>
              </a:rPr>
              <a:t> </a:t>
            </a:r>
            <a:r>
              <a:rPr lang="en-US" sz="3600" b="1" dirty="0" smtClean="0">
                <a:solidFill>
                  <a:schemeClr val="bg1"/>
                </a:solidFill>
              </a:rPr>
              <a:t>STUMBO</a:t>
            </a:r>
            <a:endParaRPr lang="en-US" sz="2000" b="1" dirty="0">
              <a:solidFill>
                <a:schemeClr val="bg1"/>
              </a:solidFill>
            </a:endParaRPr>
          </a:p>
        </p:txBody>
      </p:sp>
      <p:sp>
        <p:nvSpPr>
          <p:cNvPr id="10" name="TextBox 9"/>
          <p:cNvSpPr txBox="1"/>
          <p:nvPr/>
        </p:nvSpPr>
        <p:spPr>
          <a:xfrm>
            <a:off x="0" y="514350"/>
            <a:ext cx="4507383" cy="369332"/>
          </a:xfrm>
          <a:prstGeom prst="rect">
            <a:avLst/>
          </a:prstGeom>
          <a:solidFill>
            <a:schemeClr val="tx1"/>
          </a:solidFill>
        </p:spPr>
        <p:txBody>
          <a:bodyPr wrap="square" rtlCol="0">
            <a:spAutoFit/>
          </a:bodyPr>
          <a:lstStyle/>
          <a:p>
            <a:pPr algn="ctr"/>
            <a:r>
              <a:rPr lang="en-US" dirty="0" smtClean="0">
                <a:solidFill>
                  <a:schemeClr val="bg1"/>
                </a:solidFill>
              </a:rPr>
              <a:t>C&amp;MA President</a:t>
            </a:r>
            <a:endParaRPr lang="en-US" sz="1200" b="1" dirty="0">
              <a:solidFill>
                <a:schemeClr val="bg1"/>
              </a:solidFill>
            </a:endParaRPr>
          </a:p>
        </p:txBody>
      </p:sp>
    </p:spTree>
    <p:extLst>
      <p:ext uri="{BB962C8B-B14F-4D97-AF65-F5344CB8AC3E}">
        <p14:creationId xmlns:p14="http://schemas.microsoft.com/office/powerpoint/2010/main" val="35335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507383" y="1290667"/>
            <a:ext cx="4636617" cy="2554545"/>
          </a:xfrm>
          <a:prstGeom prst="rect">
            <a:avLst/>
          </a:prstGeom>
          <a:noFill/>
        </p:spPr>
        <p:txBody>
          <a:bodyPr wrap="square" rtlCol="0">
            <a:spAutoFit/>
          </a:bodyPr>
          <a:lstStyle/>
          <a:p>
            <a:pPr algn="ctr"/>
            <a:r>
              <a:rPr lang="en-US" sz="3200" dirty="0">
                <a:solidFill>
                  <a:prstClr val="white"/>
                </a:solidFill>
                <a:latin typeface="Bookman Old Style" panose="02050604050505020204" pitchFamily="18" charset="0"/>
              </a:rPr>
              <a:t>“We are the world’s leading provider </a:t>
            </a:r>
            <a:endParaRPr lang="en-US" sz="3200" dirty="0" smtClean="0">
              <a:solidFill>
                <a:prstClr val="white"/>
              </a:solidFill>
              <a:latin typeface="Bookman Old Style" panose="02050604050505020204" pitchFamily="18" charset="0"/>
            </a:endParaRPr>
          </a:p>
          <a:p>
            <a:pPr algn="ctr"/>
            <a:r>
              <a:rPr lang="en-US" sz="3200" dirty="0" smtClean="0">
                <a:solidFill>
                  <a:prstClr val="white"/>
                </a:solidFill>
                <a:latin typeface="Bookman Old Style" panose="02050604050505020204" pitchFamily="18" charset="0"/>
              </a:rPr>
              <a:t>of </a:t>
            </a:r>
            <a:r>
              <a:rPr lang="en-US" sz="3200" dirty="0">
                <a:solidFill>
                  <a:prstClr val="white"/>
                </a:solidFill>
                <a:latin typeface="Bookman Old Style" panose="02050604050505020204" pitchFamily="18" charset="0"/>
              </a:rPr>
              <a:t>the world’s most lacking resource: Jesus Christ</a:t>
            </a:r>
            <a:r>
              <a:rPr lang="en-US" sz="3200" dirty="0" smtClean="0">
                <a:solidFill>
                  <a:prstClr val="white"/>
                </a:solidFill>
                <a:latin typeface="Bookman Old Style" panose="02050604050505020204" pitchFamily="18" charset="0"/>
              </a:rPr>
              <a:t>.”</a:t>
            </a:r>
          </a:p>
        </p:txBody>
      </p:sp>
      <p:pic>
        <p:nvPicPr>
          <p:cNvPr id="2" name="Picture 2" descr="http://www.cmalliance.org/wp/wp-content/uploads/2015/05/IMG_53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21" r="16278"/>
          <a:stretch/>
        </p:blipFill>
        <p:spPr bwMode="auto">
          <a:xfrm>
            <a:off x="-6096" y="-3810"/>
            <a:ext cx="451347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810"/>
            <a:ext cx="4507383" cy="646331"/>
          </a:xfrm>
          <a:prstGeom prst="rect">
            <a:avLst/>
          </a:prstGeom>
          <a:solidFill>
            <a:schemeClr val="tx1"/>
          </a:solidFill>
        </p:spPr>
        <p:txBody>
          <a:bodyPr wrap="square" rtlCol="0">
            <a:spAutoFit/>
          </a:bodyPr>
          <a:lstStyle/>
          <a:p>
            <a:pPr algn="ctr"/>
            <a:r>
              <a:rPr lang="en-US" sz="2800" dirty="0" smtClean="0">
                <a:solidFill>
                  <a:prstClr val="white"/>
                </a:solidFill>
              </a:rPr>
              <a:t>JOHN</a:t>
            </a:r>
            <a:r>
              <a:rPr lang="en-US" sz="3200" dirty="0" smtClean="0">
                <a:solidFill>
                  <a:prstClr val="white"/>
                </a:solidFill>
              </a:rPr>
              <a:t> </a:t>
            </a:r>
            <a:r>
              <a:rPr lang="en-US" sz="3600" b="1" dirty="0" smtClean="0">
                <a:solidFill>
                  <a:prstClr val="white"/>
                </a:solidFill>
              </a:rPr>
              <a:t>STUMBO</a:t>
            </a:r>
            <a:endParaRPr lang="en-US" sz="2000" b="1" dirty="0">
              <a:solidFill>
                <a:prstClr val="white"/>
              </a:solidFill>
            </a:endParaRPr>
          </a:p>
        </p:txBody>
      </p:sp>
      <p:sp>
        <p:nvSpPr>
          <p:cNvPr id="10" name="TextBox 9"/>
          <p:cNvSpPr txBox="1"/>
          <p:nvPr/>
        </p:nvSpPr>
        <p:spPr>
          <a:xfrm>
            <a:off x="0" y="514350"/>
            <a:ext cx="4507383" cy="369332"/>
          </a:xfrm>
          <a:prstGeom prst="rect">
            <a:avLst/>
          </a:prstGeom>
          <a:solidFill>
            <a:schemeClr val="tx1"/>
          </a:solidFill>
        </p:spPr>
        <p:txBody>
          <a:bodyPr wrap="square" rtlCol="0">
            <a:spAutoFit/>
          </a:bodyPr>
          <a:lstStyle/>
          <a:p>
            <a:pPr algn="ctr"/>
            <a:r>
              <a:rPr lang="en-US" dirty="0" smtClean="0">
                <a:solidFill>
                  <a:prstClr val="white"/>
                </a:solidFill>
              </a:rPr>
              <a:t>C&amp;MA President</a:t>
            </a:r>
            <a:endParaRPr lang="en-US" sz="1200" b="1" dirty="0">
              <a:solidFill>
                <a:prstClr val="white"/>
              </a:solidFill>
            </a:endParaRPr>
          </a:p>
        </p:txBody>
      </p:sp>
    </p:spTree>
    <p:extLst>
      <p:ext uri="{BB962C8B-B14F-4D97-AF65-F5344CB8AC3E}">
        <p14:creationId xmlns:p14="http://schemas.microsoft.com/office/powerpoint/2010/main" val="368746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julepmedia.com/wp-content/uploads/2013/03/green-bann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2512"/>
          <a:stretch/>
        </p:blipFill>
        <p:spPr bwMode="auto">
          <a:xfrm>
            <a:off x="0" y="0"/>
            <a:ext cx="9144000" cy="3324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0841"/>
            <a:ext cx="6096000" cy="400110"/>
          </a:xfrm>
          <a:prstGeom prst="rect">
            <a:avLst/>
          </a:prstGeom>
          <a:noFill/>
        </p:spPr>
        <p:txBody>
          <a:bodyPr wrap="square" rtlCol="0">
            <a:spAutoFit/>
          </a:bodyPr>
          <a:lstStyle/>
          <a:p>
            <a:r>
              <a:rPr lang="en-US" sz="2000" dirty="0" smtClean="0">
                <a:solidFill>
                  <a:prstClr val="white"/>
                </a:solidFill>
                <a:effectLst>
                  <a:outerShdw blurRad="38100" dist="38100" dir="2700000" algn="tl">
                    <a:srgbClr val="000000">
                      <a:alpha val="65000"/>
                    </a:srgbClr>
                  </a:outerShdw>
                </a:effectLst>
                <a:latin typeface="Bookman Old Style" panose="02050604050505020204" pitchFamily="18" charset="0"/>
              </a:rPr>
              <a:t>R   O   M   A   N    S   10    :    13    -    15</a:t>
            </a:r>
            <a:endParaRPr lang="en-US" sz="2000" dirty="0">
              <a:solidFill>
                <a:prstClr val="white"/>
              </a:solidFill>
              <a:effectLst>
                <a:outerShdw blurRad="38100" dist="38100" dir="2700000" algn="tl">
                  <a:srgbClr val="000000">
                    <a:alpha val="65000"/>
                  </a:srgbClr>
                </a:outerShdw>
              </a:effectLst>
              <a:latin typeface="Bookman Old Style" panose="02050604050505020204" pitchFamily="18" charset="0"/>
            </a:endParaRPr>
          </a:p>
        </p:txBody>
      </p:sp>
      <p:sp>
        <p:nvSpPr>
          <p:cNvPr id="10" name="TextBox 9"/>
          <p:cNvSpPr txBox="1"/>
          <p:nvPr/>
        </p:nvSpPr>
        <p:spPr>
          <a:xfrm>
            <a:off x="-76200" y="2495550"/>
            <a:ext cx="9296400" cy="2246769"/>
          </a:xfrm>
          <a:prstGeom prst="rect">
            <a:avLst/>
          </a:prstGeom>
          <a:noFill/>
        </p:spPr>
        <p:txBody>
          <a:bodyPr wrap="square" rtlCol="0">
            <a:spAutoFit/>
          </a:bodyPr>
          <a:lstStyle/>
          <a:p>
            <a:pPr algn="ctr"/>
            <a:r>
              <a:rPr lang="en-US" sz="2000" b="1" dirty="0">
                <a:solidFill>
                  <a:srgbClr val="9BBB59">
                    <a:lumMod val="50000"/>
                  </a:srgbClr>
                </a:solidFill>
                <a:latin typeface="Bookman Old Style" panose="02050604050505020204" pitchFamily="18" charset="0"/>
              </a:rPr>
              <a:t>For “everyone who calls on the name of the Lord will be saved.”</a:t>
            </a:r>
          </a:p>
          <a:p>
            <a:pPr algn="ctr"/>
            <a:r>
              <a:rPr lang="en-US" sz="2000" b="1" dirty="0" smtClean="0">
                <a:solidFill>
                  <a:srgbClr val="9BBB59">
                    <a:lumMod val="50000"/>
                  </a:srgbClr>
                </a:solidFill>
                <a:latin typeface="Bookman Old Style" panose="02050604050505020204" pitchFamily="18" charset="0"/>
              </a:rPr>
              <a:t>How </a:t>
            </a:r>
            <a:r>
              <a:rPr lang="en-US" sz="2000" b="1" dirty="0">
                <a:solidFill>
                  <a:srgbClr val="9BBB59">
                    <a:lumMod val="50000"/>
                  </a:srgbClr>
                </a:solidFill>
                <a:latin typeface="Bookman Old Style" panose="02050604050505020204" pitchFamily="18" charset="0"/>
              </a:rPr>
              <a:t>then will they call on him in whom they have not believed? </a:t>
            </a:r>
          </a:p>
          <a:p>
            <a:pPr algn="ctr"/>
            <a:r>
              <a:rPr lang="en-US" sz="2000" b="1" dirty="0" smtClean="0">
                <a:solidFill>
                  <a:srgbClr val="9BBB59">
                    <a:lumMod val="50000"/>
                  </a:srgbClr>
                </a:solidFill>
                <a:latin typeface="Bookman Old Style" panose="02050604050505020204" pitchFamily="18" charset="0"/>
              </a:rPr>
              <a:t>And </a:t>
            </a:r>
            <a:r>
              <a:rPr lang="en-US" sz="2000" b="1" dirty="0">
                <a:solidFill>
                  <a:srgbClr val="9BBB59">
                    <a:lumMod val="50000"/>
                  </a:srgbClr>
                </a:solidFill>
                <a:latin typeface="Bookman Old Style" panose="02050604050505020204" pitchFamily="18" charset="0"/>
              </a:rPr>
              <a:t>how are they to believe in him of </a:t>
            </a:r>
            <a:r>
              <a:rPr lang="en-US" sz="2000" b="1" dirty="0" smtClean="0">
                <a:solidFill>
                  <a:srgbClr val="9BBB59">
                    <a:lumMod val="50000"/>
                  </a:srgbClr>
                </a:solidFill>
                <a:latin typeface="Bookman Old Style" panose="02050604050505020204" pitchFamily="18" charset="0"/>
              </a:rPr>
              <a:t>whom </a:t>
            </a:r>
            <a:r>
              <a:rPr lang="en-US" sz="2000" b="1" dirty="0">
                <a:solidFill>
                  <a:srgbClr val="9BBB59">
                    <a:lumMod val="50000"/>
                  </a:srgbClr>
                </a:solidFill>
                <a:latin typeface="Bookman Old Style" panose="02050604050505020204" pitchFamily="18" charset="0"/>
              </a:rPr>
              <a:t>they have never heard?</a:t>
            </a:r>
          </a:p>
          <a:p>
            <a:pPr algn="ctr"/>
            <a:r>
              <a:rPr lang="en-US" sz="2000" b="1" dirty="0" smtClean="0">
                <a:solidFill>
                  <a:srgbClr val="9BBB59">
                    <a:lumMod val="50000"/>
                  </a:srgbClr>
                </a:solidFill>
                <a:latin typeface="Bookman Old Style" panose="02050604050505020204" pitchFamily="18" charset="0"/>
              </a:rPr>
              <a:t>And </a:t>
            </a:r>
            <a:r>
              <a:rPr lang="en-US" sz="2000" b="1" dirty="0">
                <a:solidFill>
                  <a:srgbClr val="9BBB59">
                    <a:lumMod val="50000"/>
                  </a:srgbClr>
                </a:solidFill>
                <a:latin typeface="Bookman Old Style" panose="02050604050505020204" pitchFamily="18" charset="0"/>
              </a:rPr>
              <a:t>how are they to hear without someone preaching? </a:t>
            </a:r>
          </a:p>
          <a:p>
            <a:pPr algn="ctr"/>
            <a:r>
              <a:rPr lang="en-US" sz="2000" b="1" dirty="0" smtClean="0">
                <a:solidFill>
                  <a:srgbClr val="9BBB59">
                    <a:lumMod val="50000"/>
                  </a:srgbClr>
                </a:solidFill>
                <a:latin typeface="Bookman Old Style" panose="02050604050505020204" pitchFamily="18" charset="0"/>
              </a:rPr>
              <a:t>And </a:t>
            </a:r>
            <a:r>
              <a:rPr lang="en-US" sz="2000" b="1" dirty="0">
                <a:solidFill>
                  <a:srgbClr val="9BBB59">
                    <a:lumMod val="50000"/>
                  </a:srgbClr>
                </a:solidFill>
                <a:latin typeface="Bookman Old Style" panose="02050604050505020204" pitchFamily="18" charset="0"/>
              </a:rPr>
              <a:t>how are they to preach unless they are sent? </a:t>
            </a:r>
          </a:p>
          <a:p>
            <a:pPr algn="ctr"/>
            <a:r>
              <a:rPr lang="en-US" sz="2000" b="1" dirty="0" smtClean="0">
                <a:solidFill>
                  <a:srgbClr val="9BBB59">
                    <a:lumMod val="50000"/>
                  </a:srgbClr>
                </a:solidFill>
                <a:latin typeface="Bookman Old Style" panose="02050604050505020204" pitchFamily="18" charset="0"/>
              </a:rPr>
              <a:t>As </a:t>
            </a:r>
            <a:r>
              <a:rPr lang="en-US" sz="2000" b="1" dirty="0">
                <a:solidFill>
                  <a:srgbClr val="9BBB59">
                    <a:lumMod val="50000"/>
                  </a:srgbClr>
                </a:solidFill>
                <a:latin typeface="Bookman Old Style" panose="02050604050505020204" pitchFamily="18" charset="0"/>
              </a:rPr>
              <a:t>it is written, “How beautiful are the feet of </a:t>
            </a:r>
            <a:endParaRPr lang="en-US" sz="2000" b="1" dirty="0" smtClean="0">
              <a:solidFill>
                <a:srgbClr val="9BBB59">
                  <a:lumMod val="50000"/>
                </a:srgbClr>
              </a:solidFill>
              <a:latin typeface="Bookman Old Style" panose="02050604050505020204" pitchFamily="18" charset="0"/>
            </a:endParaRPr>
          </a:p>
          <a:p>
            <a:pPr algn="ctr"/>
            <a:r>
              <a:rPr lang="en-US" sz="2000" b="1" dirty="0" smtClean="0">
                <a:solidFill>
                  <a:srgbClr val="9BBB59">
                    <a:lumMod val="50000"/>
                  </a:srgbClr>
                </a:solidFill>
                <a:latin typeface="Bookman Old Style" panose="02050604050505020204" pitchFamily="18" charset="0"/>
              </a:rPr>
              <a:t>those </a:t>
            </a:r>
            <a:r>
              <a:rPr lang="en-US" sz="2000" b="1" dirty="0">
                <a:solidFill>
                  <a:srgbClr val="9BBB59">
                    <a:lumMod val="50000"/>
                  </a:srgbClr>
                </a:solidFill>
                <a:latin typeface="Bookman Old Style" panose="02050604050505020204" pitchFamily="18" charset="0"/>
              </a:rPr>
              <a:t>who preach the good news!”</a:t>
            </a:r>
            <a:endParaRPr lang="en-US" sz="2000" b="1" dirty="0" smtClean="0">
              <a:solidFill>
                <a:srgbClr val="9BBB59">
                  <a:lumMod val="50000"/>
                </a:srgbClr>
              </a:solidFill>
              <a:latin typeface="Bookman Old Style" panose="02050604050505020204" pitchFamily="18" charset="0"/>
            </a:endParaRPr>
          </a:p>
        </p:txBody>
      </p:sp>
    </p:spTree>
    <p:extLst>
      <p:ext uri="{BB962C8B-B14F-4D97-AF65-F5344CB8AC3E}">
        <p14:creationId xmlns:p14="http://schemas.microsoft.com/office/powerpoint/2010/main" val="22841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t="6916" b="6916"/>
          <a:stretch/>
        </p:blipFill>
        <p:spPr>
          <a:xfrm>
            <a:off x="0" y="0"/>
            <a:ext cx="9144000" cy="5143500"/>
          </a:xfrm>
          <a:prstGeom prst="rect">
            <a:avLst/>
          </a:prstGeom>
        </p:spPr>
      </p:pic>
      <p:sp>
        <p:nvSpPr>
          <p:cNvPr id="8" name="TextBox 7"/>
          <p:cNvSpPr txBox="1"/>
          <p:nvPr/>
        </p:nvSpPr>
        <p:spPr>
          <a:xfrm>
            <a:off x="1375901" y="844906"/>
            <a:ext cx="4350914" cy="830997"/>
          </a:xfrm>
          <a:prstGeom prst="rect">
            <a:avLst/>
          </a:prstGeom>
          <a:noFill/>
        </p:spPr>
        <p:txBody>
          <a:bodyPr wrap="square" rtlCol="0">
            <a:spAutoFit/>
          </a:bodyPr>
          <a:lstStyle/>
          <a:p>
            <a:r>
              <a:rPr lang="en-US" sz="4800" b="1" dirty="0" smtClean="0">
                <a:solidFill>
                  <a:prstClr val="white"/>
                </a:solidFill>
                <a:latin typeface="Perpetua Titling MT" panose="02020502060505020804" pitchFamily="18" charset="0"/>
              </a:rPr>
              <a:t>together</a:t>
            </a:r>
            <a:endParaRPr lang="en-US" sz="4800" b="1" dirty="0">
              <a:solidFill>
                <a:prstClr val="white"/>
              </a:solidFill>
              <a:latin typeface="Perpetua Titling MT" panose="02020502060505020804" pitchFamily="18" charset="0"/>
            </a:endParaRPr>
          </a:p>
        </p:txBody>
      </p:sp>
      <p:sp>
        <p:nvSpPr>
          <p:cNvPr id="15" name="TextBox 14"/>
          <p:cNvSpPr txBox="1"/>
          <p:nvPr/>
        </p:nvSpPr>
        <p:spPr>
          <a:xfrm>
            <a:off x="685800" y="1581150"/>
            <a:ext cx="7619999" cy="2438400"/>
          </a:xfrm>
          <a:prstGeom prst="rect">
            <a:avLst/>
          </a:prstGeom>
          <a:noFill/>
        </p:spPr>
        <p:txBody>
          <a:bodyPr wrap="square" rtlCol="0">
            <a:prstTxWarp prst="textPlain">
              <a:avLst/>
            </a:prstTxWarp>
            <a:spAutoFit/>
          </a:bodyPr>
          <a:lstStyle/>
          <a:p>
            <a:pPr algn="ctr"/>
            <a:r>
              <a:rPr lang="en-US" b="1" dirty="0" smtClean="0">
                <a:ln w="57150">
                  <a:no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0007" dist="310007" dir="7680000" sy="30000" kx="1300200" algn="ctr" rotWithShape="0">
                    <a:prstClr val="black">
                      <a:alpha val="70000"/>
                    </a:prstClr>
                  </a:outerShdw>
                </a:effectLst>
                <a:latin typeface="Arial Black" panose="020B0A04020102020204" pitchFamily="34" charset="0"/>
              </a:rPr>
              <a:t>one</a:t>
            </a:r>
            <a:endParaRPr lang="en-US" b="1" dirty="0">
              <a:ln w="57150">
                <a:no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0007" dist="310007" dir="7680000" sy="30000" kx="1300200" algn="ctr" rotWithShape="0">
                  <a:prstClr val="black">
                    <a:alpha val="70000"/>
                  </a:prstClr>
                </a:outerShdw>
              </a:effectLst>
              <a:latin typeface="Arial Black" panose="020B0A04020102020204" pitchFamily="34" charset="0"/>
            </a:endParaRPr>
          </a:p>
        </p:txBody>
      </p:sp>
    </p:spTree>
    <p:extLst>
      <p:ext uri="{BB962C8B-B14F-4D97-AF65-F5344CB8AC3E}">
        <p14:creationId xmlns:p14="http://schemas.microsoft.com/office/powerpoint/2010/main" val="23663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74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wartzentrover.com/cotor/bible/Bible/Bible%20Atlas/0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5" t="12174" r="3037" b="2813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6200" y="4127837"/>
            <a:ext cx="6324600" cy="1015663"/>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4127837"/>
            <a:ext cx="6400800" cy="1015663"/>
          </a:xfrm>
          <a:prstGeom prst="rect">
            <a:avLst/>
          </a:prstGeom>
          <a:noFill/>
        </p:spPr>
        <p:txBody>
          <a:bodyPr wrap="square" rtlCol="0">
            <a:spAutoFit/>
          </a:bodyPr>
          <a:lstStyle/>
          <a:p>
            <a:pPr algn="ctr"/>
            <a:r>
              <a:rPr lang="en-US" sz="2000" b="1" dirty="0" smtClean="0">
                <a:latin typeface="Century Gothic" panose="020B0502020202020204" pitchFamily="34" charset="0"/>
              </a:rPr>
              <a:t>...and </a:t>
            </a:r>
            <a:r>
              <a:rPr lang="en-US" sz="2000" b="1" dirty="0">
                <a:latin typeface="Century Gothic" panose="020B0502020202020204" pitchFamily="34" charset="0"/>
              </a:rPr>
              <a:t>the Lord uprooted them from their land in anger and fury and great wrath, and cast them into another land, as they are this day</a:t>
            </a:r>
            <a:r>
              <a:rPr lang="en-US" sz="2000" b="1" dirty="0" smtClean="0">
                <a:latin typeface="Century Gothic" panose="020B0502020202020204" pitchFamily="34" charset="0"/>
              </a:rPr>
              <a:t>. </a:t>
            </a:r>
            <a:r>
              <a:rPr lang="en-US" sz="1400" b="1" dirty="0" smtClean="0">
                <a:latin typeface="Century Gothic" panose="020B0502020202020204" pitchFamily="34" charset="0"/>
              </a:rPr>
              <a:t>- </a:t>
            </a:r>
            <a:r>
              <a:rPr lang="en-US" sz="1400" b="1" i="1" dirty="0" smtClean="0">
                <a:latin typeface="Century Gothic" panose="020B0502020202020204" pitchFamily="34" charset="0"/>
              </a:rPr>
              <a:t>Dt. 29:28</a:t>
            </a:r>
            <a:endParaRPr lang="en-US" b="1" i="1" dirty="0">
              <a:latin typeface="Century Gothic" panose="020B0502020202020204" pitchFamily="34" charset="0"/>
            </a:endParaRPr>
          </a:p>
        </p:txBody>
      </p:sp>
    </p:spTree>
    <p:extLst>
      <p:ext uri="{BB962C8B-B14F-4D97-AF65-F5344CB8AC3E}">
        <p14:creationId xmlns:p14="http://schemas.microsoft.com/office/powerpoint/2010/main" val="258499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4naturalreflections.com/wp-content/uploads/2014/08/IMG_16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5866"/>
            <a:ext cx="7696200" cy="584775"/>
          </a:xfrm>
          <a:prstGeom prst="rect">
            <a:avLst/>
          </a:prstGeom>
          <a:solidFill>
            <a:schemeClr val="bg1">
              <a:alpha val="40000"/>
            </a:schemeClr>
          </a:solidFill>
        </p:spPr>
        <p:txBody>
          <a:bodyPr wrap="square" rtlCol="0">
            <a:spAutoFit/>
          </a:bodyPr>
          <a:lstStyle/>
          <a:p>
            <a:r>
              <a:rPr lang="en-US" sz="3200" dirty="0">
                <a:latin typeface="Century Gothic" panose="020B0502020202020204" pitchFamily="34" charset="0"/>
              </a:rPr>
              <a:t>God’s reputation </a:t>
            </a:r>
            <a:r>
              <a:rPr lang="en-US" sz="3200" dirty="0" smtClean="0">
                <a:latin typeface="Century Gothic" panose="020B0502020202020204" pitchFamily="34" charset="0"/>
              </a:rPr>
              <a:t>is </a:t>
            </a:r>
            <a:r>
              <a:rPr lang="en-US" sz="3200" dirty="0" smtClean="0">
                <a:latin typeface="Century Gothic" panose="020B0502020202020204" pitchFamily="34" charset="0"/>
              </a:rPr>
              <a:t>tied </a:t>
            </a:r>
            <a:r>
              <a:rPr lang="en-US" sz="3200" dirty="0">
                <a:latin typeface="Century Gothic" panose="020B0502020202020204" pitchFamily="34" charset="0"/>
              </a:rPr>
              <a:t>to His people</a:t>
            </a:r>
            <a:endParaRPr lang="en-US" sz="4000" dirty="0">
              <a:latin typeface="Century Gothic" panose="020B0502020202020204" pitchFamily="34" charset="0"/>
            </a:endParaRPr>
          </a:p>
        </p:txBody>
      </p:sp>
      <p:sp>
        <p:nvSpPr>
          <p:cNvPr id="6" name="TextBox 5"/>
          <p:cNvSpPr txBox="1"/>
          <p:nvPr/>
        </p:nvSpPr>
        <p:spPr>
          <a:xfrm>
            <a:off x="0" y="761254"/>
            <a:ext cx="5334000" cy="584775"/>
          </a:xfrm>
          <a:prstGeom prst="rect">
            <a:avLst/>
          </a:prstGeom>
          <a:solidFill>
            <a:schemeClr val="bg1">
              <a:alpha val="40000"/>
            </a:schemeClr>
          </a:solidFill>
        </p:spPr>
        <p:txBody>
          <a:bodyPr wrap="square" rtlCol="0">
            <a:spAutoFit/>
          </a:bodyPr>
          <a:lstStyle/>
          <a:p>
            <a:r>
              <a:rPr lang="en-US" sz="3200" dirty="0">
                <a:latin typeface="Century Gothic" panose="020B0502020202020204" pitchFamily="34" charset="0"/>
              </a:rPr>
              <a:t>God scattered His people</a:t>
            </a:r>
            <a:endParaRPr lang="en-US" sz="4000" dirty="0">
              <a:latin typeface="Century Gothic" panose="020B0502020202020204" pitchFamily="34" charset="0"/>
            </a:endParaRPr>
          </a:p>
        </p:txBody>
      </p:sp>
      <p:sp>
        <p:nvSpPr>
          <p:cNvPr id="7" name="TextBox 6"/>
          <p:cNvSpPr txBox="1"/>
          <p:nvPr/>
        </p:nvSpPr>
        <p:spPr>
          <a:xfrm>
            <a:off x="0" y="1504950"/>
            <a:ext cx="4942027" cy="584775"/>
          </a:xfrm>
          <a:prstGeom prst="rect">
            <a:avLst/>
          </a:prstGeom>
          <a:solidFill>
            <a:schemeClr val="bg1">
              <a:alpha val="40000"/>
            </a:schemeClr>
          </a:solidFill>
        </p:spPr>
        <p:txBody>
          <a:bodyPr wrap="square" rtlCol="0">
            <a:spAutoFit/>
          </a:bodyPr>
          <a:lstStyle/>
          <a:p>
            <a:r>
              <a:rPr lang="en-US" sz="3200" dirty="0">
                <a:latin typeface="Century Gothic" panose="020B0502020202020204" pitchFamily="34" charset="0"/>
              </a:rPr>
              <a:t>God restores </a:t>
            </a:r>
            <a:r>
              <a:rPr lang="en-US" sz="3200" dirty="0" smtClean="0">
                <a:latin typeface="Century Gothic" panose="020B0502020202020204" pitchFamily="34" charset="0"/>
              </a:rPr>
              <a:t>His </a:t>
            </a:r>
            <a:r>
              <a:rPr lang="en-US" sz="3200" dirty="0">
                <a:latin typeface="Century Gothic" panose="020B0502020202020204" pitchFamily="34" charset="0"/>
              </a:rPr>
              <a:t>people </a:t>
            </a:r>
            <a:endParaRPr lang="en-US" sz="4000" dirty="0">
              <a:latin typeface="Century Gothic" panose="020B0502020202020204" pitchFamily="34" charset="0"/>
            </a:endParaRPr>
          </a:p>
        </p:txBody>
      </p:sp>
    </p:spTree>
    <p:extLst>
      <p:ext uri="{BB962C8B-B14F-4D97-AF65-F5344CB8AC3E}">
        <p14:creationId xmlns:p14="http://schemas.microsoft.com/office/powerpoint/2010/main" val="10211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dymission.com/wp-content/uploads/2013/05/Adonai-Name-of-Go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96"/>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3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adfast-ministries.com/wp-content/uploads/2012/09/Lk9.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4naturalreflections.com/wp-content/uploads/2014/08/IMG_16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962" y="120471"/>
            <a:ext cx="8839200" cy="2362200"/>
          </a:xfrm>
          <a:prstGeom prst="rect">
            <a:avLst/>
          </a:prstGeom>
          <a:noFill/>
        </p:spPr>
        <p:txBody>
          <a:bodyPr wrap="square" rtlCol="0">
            <a:prstTxWarp prst="textPlain">
              <a:avLst/>
            </a:prstTxWarp>
            <a:spAutoFit/>
          </a:bodyPr>
          <a:lstStyle/>
          <a:p>
            <a:pPr algn="ctr"/>
            <a:r>
              <a:rPr lang="en-US" sz="13800" dirty="0" smtClean="0">
                <a:latin typeface="Arial Black" panose="020B0A04020102020204" pitchFamily="34" charset="0"/>
              </a:rPr>
              <a:t>ADONAI</a:t>
            </a:r>
            <a:endParaRPr lang="en-US" sz="4400" dirty="0">
              <a:latin typeface="Arial Black" panose="020B0A04020102020204" pitchFamily="34" charset="0"/>
            </a:endParaRPr>
          </a:p>
        </p:txBody>
      </p:sp>
      <p:sp>
        <p:nvSpPr>
          <p:cNvPr id="4" name="Oval 3"/>
          <p:cNvSpPr/>
          <p:nvPr/>
        </p:nvSpPr>
        <p:spPr>
          <a:xfrm>
            <a:off x="1981200" y="95250"/>
            <a:ext cx="5181600" cy="4953000"/>
          </a:xfrm>
          <a:prstGeom prst="ellipse">
            <a:avLst/>
          </a:prstGeom>
          <a:solidFill>
            <a:schemeClr val="tx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97659" y="3274465"/>
            <a:ext cx="5165141" cy="830997"/>
          </a:xfrm>
          <a:prstGeom prst="rect">
            <a:avLst/>
          </a:prstGeom>
          <a:noFill/>
        </p:spPr>
        <p:txBody>
          <a:bodyPr wrap="square" rtlCol="0">
            <a:spAutoFit/>
          </a:bodyPr>
          <a:lstStyle/>
          <a:p>
            <a:pPr algn="ctr"/>
            <a:r>
              <a:rPr lang="en-US" sz="4800" dirty="0" smtClean="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rPr>
              <a:t>BE PROSPERED</a:t>
            </a:r>
            <a:endParaRPr lang="en-US" sz="2800" dirty="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endParaRPr>
          </a:p>
        </p:txBody>
      </p:sp>
      <p:sp>
        <p:nvSpPr>
          <p:cNvPr id="8" name="TextBox 7"/>
          <p:cNvSpPr txBox="1"/>
          <p:nvPr/>
        </p:nvSpPr>
        <p:spPr>
          <a:xfrm>
            <a:off x="1997659" y="2417142"/>
            <a:ext cx="5165141" cy="830997"/>
          </a:xfrm>
          <a:prstGeom prst="rect">
            <a:avLst/>
          </a:prstGeom>
          <a:noFill/>
        </p:spPr>
        <p:txBody>
          <a:bodyPr wrap="square" rtlCol="0">
            <a:spAutoFit/>
          </a:bodyPr>
          <a:lstStyle/>
          <a:p>
            <a:pPr algn="ctr"/>
            <a:r>
              <a:rPr lang="en-US" sz="4800" dirty="0" smtClean="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rPr>
              <a:t>BE ENABLED</a:t>
            </a:r>
            <a:endParaRPr lang="en-US" sz="2800" dirty="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endParaRPr>
          </a:p>
        </p:txBody>
      </p:sp>
      <p:sp>
        <p:nvSpPr>
          <p:cNvPr id="11" name="TextBox 10"/>
          <p:cNvSpPr txBox="1"/>
          <p:nvPr/>
        </p:nvSpPr>
        <p:spPr>
          <a:xfrm>
            <a:off x="1997659" y="1585308"/>
            <a:ext cx="5165141" cy="830997"/>
          </a:xfrm>
          <a:prstGeom prst="rect">
            <a:avLst/>
          </a:prstGeom>
          <a:noFill/>
        </p:spPr>
        <p:txBody>
          <a:bodyPr wrap="square" rtlCol="0">
            <a:spAutoFit/>
          </a:bodyPr>
          <a:lstStyle/>
          <a:p>
            <a:pPr algn="ctr"/>
            <a:r>
              <a:rPr lang="en-US" sz="4800" dirty="0" smtClean="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rPr>
              <a:t>BE CLEANSED</a:t>
            </a:r>
            <a:endParaRPr lang="en-US" sz="2800" dirty="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endParaRPr>
          </a:p>
        </p:txBody>
      </p:sp>
      <p:sp>
        <p:nvSpPr>
          <p:cNvPr id="12" name="TextBox 11"/>
          <p:cNvSpPr txBox="1"/>
          <p:nvPr/>
        </p:nvSpPr>
        <p:spPr>
          <a:xfrm>
            <a:off x="1997659" y="754311"/>
            <a:ext cx="5165141" cy="830997"/>
          </a:xfrm>
          <a:prstGeom prst="rect">
            <a:avLst/>
          </a:prstGeom>
          <a:noFill/>
        </p:spPr>
        <p:txBody>
          <a:bodyPr wrap="square" rtlCol="0">
            <a:spAutoFit/>
          </a:bodyPr>
          <a:lstStyle/>
          <a:p>
            <a:pPr algn="ctr"/>
            <a:r>
              <a:rPr lang="en-US" sz="4800" dirty="0" smtClean="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rPr>
              <a:t>BE GATHERED</a:t>
            </a:r>
            <a:endParaRPr lang="en-US" sz="2800" dirty="0">
              <a:solidFill>
                <a:prstClr val="white"/>
              </a:solidFill>
              <a:effectLst>
                <a:glow rad="101600">
                  <a:schemeClr val="tx1">
                    <a:alpha val="60000"/>
                  </a:scheme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911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4naturalreflections.com/wp-content/uploads/2014/08/IMG_16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81200" y="95250"/>
            <a:ext cx="5181600" cy="4953000"/>
          </a:xfrm>
          <a:prstGeom prst="ellipse">
            <a:avLst/>
          </a:prstGeom>
          <a:solidFill>
            <a:schemeClr val="tx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989429" y="1809750"/>
            <a:ext cx="5165141" cy="830997"/>
          </a:xfrm>
          <a:prstGeom prst="rect">
            <a:avLst/>
          </a:prstGeom>
          <a:noFill/>
        </p:spPr>
        <p:txBody>
          <a:bodyPr wrap="square" rtlCol="0">
            <a:spAutoFit/>
          </a:bodyPr>
          <a:lstStyle/>
          <a:p>
            <a:pPr algn="ctr"/>
            <a:r>
              <a:rPr lang="en-US" sz="4800" dirty="0" smtClean="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rPr>
              <a:t>BE GATHERED</a:t>
            </a:r>
            <a:endParaRPr lang="en-US" sz="2800" dirty="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09443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julepmedia.com/wp-content/uploads/2013/03/green-bann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2512"/>
          <a:stretch/>
        </p:blipFill>
        <p:spPr bwMode="auto">
          <a:xfrm>
            <a:off x="0" y="0"/>
            <a:ext cx="9144000" cy="3324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0841"/>
            <a:ext cx="6096000" cy="400110"/>
          </a:xfrm>
          <a:prstGeom prst="rect">
            <a:avLst/>
          </a:prstGeom>
          <a:noFill/>
        </p:spPr>
        <p:txBody>
          <a:bodyPr wrap="square" rtlCol="0">
            <a:spAutoFit/>
          </a:bodyPr>
          <a:lstStyle/>
          <a:p>
            <a:r>
              <a:rPr lang="en-US" sz="2000" dirty="0" smtClean="0">
                <a:solidFill>
                  <a:prstClr val="white"/>
                </a:solidFill>
                <a:effectLst>
                  <a:outerShdw blurRad="38100" dist="38100" dir="2700000" algn="tl">
                    <a:srgbClr val="000000">
                      <a:alpha val="65000"/>
                    </a:srgbClr>
                  </a:outerShdw>
                </a:effectLst>
                <a:latin typeface="Bookman Old Style" panose="02050604050505020204" pitchFamily="18" charset="0"/>
              </a:rPr>
              <a:t>P   S    A   L    M          1    1    5     :     1</a:t>
            </a:r>
            <a:endParaRPr lang="en-US" sz="2000" dirty="0">
              <a:solidFill>
                <a:prstClr val="white"/>
              </a:solidFill>
              <a:effectLst>
                <a:outerShdw blurRad="38100" dist="38100" dir="2700000" algn="tl">
                  <a:srgbClr val="000000">
                    <a:alpha val="65000"/>
                  </a:srgbClr>
                </a:outerShdw>
              </a:effectLst>
              <a:latin typeface="Bookman Old Style" panose="02050604050505020204" pitchFamily="18" charset="0"/>
            </a:endParaRPr>
          </a:p>
        </p:txBody>
      </p:sp>
      <p:sp>
        <p:nvSpPr>
          <p:cNvPr id="10" name="TextBox 9"/>
          <p:cNvSpPr txBox="1"/>
          <p:nvPr/>
        </p:nvSpPr>
        <p:spPr>
          <a:xfrm>
            <a:off x="-9144" y="2495550"/>
            <a:ext cx="9144000" cy="2308324"/>
          </a:xfrm>
          <a:prstGeom prst="rect">
            <a:avLst/>
          </a:prstGeom>
          <a:noFill/>
        </p:spPr>
        <p:txBody>
          <a:bodyPr wrap="square" rtlCol="0">
            <a:spAutoFit/>
          </a:bodyPr>
          <a:lstStyle/>
          <a:p>
            <a:pPr algn="ctr"/>
            <a:r>
              <a:rPr lang="en-US" sz="3600" dirty="0" smtClean="0">
                <a:solidFill>
                  <a:schemeClr val="accent3">
                    <a:lumMod val="50000"/>
                  </a:schemeClr>
                </a:solidFill>
                <a:latin typeface="Bookman Old Style" panose="02050604050505020204" pitchFamily="18" charset="0"/>
              </a:rPr>
              <a:t>“Not </a:t>
            </a:r>
            <a:r>
              <a:rPr lang="en-US" sz="3600" dirty="0">
                <a:solidFill>
                  <a:schemeClr val="accent3">
                    <a:lumMod val="50000"/>
                  </a:schemeClr>
                </a:solidFill>
                <a:latin typeface="Bookman Old Style" panose="02050604050505020204" pitchFamily="18" charset="0"/>
              </a:rPr>
              <a:t>to us, O Lord, not to us, </a:t>
            </a:r>
            <a:endParaRPr lang="en-US" sz="3600" dirty="0" smtClean="0">
              <a:solidFill>
                <a:schemeClr val="accent3">
                  <a:lumMod val="50000"/>
                </a:schemeClr>
              </a:solidFill>
              <a:latin typeface="Bookman Old Style" panose="02050604050505020204" pitchFamily="18" charset="0"/>
            </a:endParaRPr>
          </a:p>
          <a:p>
            <a:pPr algn="ctr"/>
            <a:r>
              <a:rPr lang="en-US" sz="3600" dirty="0" smtClean="0">
                <a:solidFill>
                  <a:schemeClr val="accent3">
                    <a:lumMod val="50000"/>
                  </a:schemeClr>
                </a:solidFill>
                <a:latin typeface="Bookman Old Style" panose="02050604050505020204" pitchFamily="18" charset="0"/>
              </a:rPr>
              <a:t>but </a:t>
            </a:r>
            <a:r>
              <a:rPr lang="en-US" sz="3600" dirty="0">
                <a:solidFill>
                  <a:schemeClr val="accent3">
                    <a:lumMod val="50000"/>
                  </a:schemeClr>
                </a:solidFill>
                <a:latin typeface="Bookman Old Style" panose="02050604050505020204" pitchFamily="18" charset="0"/>
              </a:rPr>
              <a:t>to your name give glory,</a:t>
            </a:r>
          </a:p>
          <a:p>
            <a:pPr algn="ctr"/>
            <a:r>
              <a:rPr lang="en-US" sz="3600" dirty="0">
                <a:solidFill>
                  <a:schemeClr val="accent3">
                    <a:lumMod val="50000"/>
                  </a:schemeClr>
                </a:solidFill>
                <a:latin typeface="Bookman Old Style" panose="02050604050505020204" pitchFamily="18" charset="0"/>
              </a:rPr>
              <a:t>    for the sake of your steadfast love </a:t>
            </a:r>
            <a:endParaRPr lang="en-US" sz="3600" dirty="0" smtClean="0">
              <a:solidFill>
                <a:schemeClr val="accent3">
                  <a:lumMod val="50000"/>
                </a:schemeClr>
              </a:solidFill>
              <a:latin typeface="Bookman Old Style" panose="02050604050505020204" pitchFamily="18" charset="0"/>
            </a:endParaRPr>
          </a:p>
          <a:p>
            <a:pPr algn="ctr"/>
            <a:r>
              <a:rPr lang="en-US" sz="3600" dirty="0" smtClean="0">
                <a:solidFill>
                  <a:schemeClr val="accent3">
                    <a:lumMod val="50000"/>
                  </a:schemeClr>
                </a:solidFill>
                <a:latin typeface="Bookman Old Style" panose="02050604050505020204" pitchFamily="18" charset="0"/>
              </a:rPr>
              <a:t>and </a:t>
            </a:r>
            <a:r>
              <a:rPr lang="en-US" sz="3600" dirty="0">
                <a:solidFill>
                  <a:schemeClr val="accent3">
                    <a:lumMod val="50000"/>
                  </a:schemeClr>
                </a:solidFill>
                <a:latin typeface="Bookman Old Style" panose="02050604050505020204" pitchFamily="18" charset="0"/>
              </a:rPr>
              <a:t>your faithfulness</a:t>
            </a:r>
            <a:r>
              <a:rPr lang="en-US" sz="3600" dirty="0" smtClean="0">
                <a:solidFill>
                  <a:schemeClr val="accent3">
                    <a:lumMod val="50000"/>
                  </a:schemeClr>
                </a:solidFill>
                <a:latin typeface="Bookman Old Style" panose="02050604050505020204" pitchFamily="18" charset="0"/>
              </a:rPr>
              <a:t>!”</a:t>
            </a:r>
            <a:endParaRPr lang="en-US" sz="3600"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075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4naturalreflections.com/wp-content/uploads/2014/08/IMG_16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81200" y="95250"/>
            <a:ext cx="5181600" cy="4953000"/>
          </a:xfrm>
          <a:prstGeom prst="ellipse">
            <a:avLst/>
          </a:prstGeom>
          <a:solidFill>
            <a:schemeClr val="tx2">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989429" y="1809750"/>
            <a:ext cx="5165141" cy="830997"/>
          </a:xfrm>
          <a:prstGeom prst="rect">
            <a:avLst/>
          </a:prstGeom>
          <a:noFill/>
        </p:spPr>
        <p:txBody>
          <a:bodyPr wrap="square" rtlCol="0">
            <a:spAutoFit/>
          </a:bodyPr>
          <a:lstStyle/>
          <a:p>
            <a:pPr algn="ctr"/>
            <a:r>
              <a:rPr lang="en-US" sz="4800" dirty="0" smtClean="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rPr>
              <a:t>BE CLEANSED</a:t>
            </a:r>
            <a:endParaRPr lang="en-US" sz="2800" dirty="0">
              <a:solidFill>
                <a:prstClr val="white"/>
              </a:solidFill>
              <a:effectLst>
                <a:glow rad="101600">
                  <a:prstClr val="black">
                    <a:alpha val="60000"/>
                  </a:prstClr>
                </a:glow>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922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338</Words>
  <Application>Microsoft Office PowerPoint</Application>
  <PresentationFormat>On-screen Show (16:9)</PresentationFormat>
  <Paragraphs>45</Paragraphs>
  <Slides>18</Slides>
  <Notes>1</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Eckrote</dc:creator>
  <cp:lastModifiedBy>Staci</cp:lastModifiedBy>
  <cp:revision>89</cp:revision>
  <dcterms:created xsi:type="dcterms:W3CDTF">2015-04-06T16:30:46Z</dcterms:created>
  <dcterms:modified xsi:type="dcterms:W3CDTF">2015-06-27T17:29:30Z</dcterms:modified>
</cp:coreProperties>
</file>